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2" r:id="rId1"/>
  </p:sldMasterIdLst>
  <p:notesMasterIdLst>
    <p:notesMasterId r:id="rId2"/>
  </p:notesMasterIdLst>
  <p:sldIdLst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6" r:id="rId13"/>
    <p:sldId id="278" r:id="rId14"/>
    <p:sldId id="279" r:id="rId15"/>
    <p:sldId id="280" r:id="rId16"/>
    <p:sldId id="281" r:id="rId17"/>
    <p:sldId id="282" r:id="rId18"/>
    <p:sldId id="297" r:id="rId19"/>
    <p:sldId id="298" r:id="rId20"/>
    <p:sldId id="299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5" r:id="rId32"/>
    <p:sldId id="292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850" autoAdjust="0"/>
    <p:restoredTop sz="86823" autoAdjust="0"/>
  </p:normalViewPr>
  <p:slideViewPr>
    <p:cSldViewPr snapToGrid="0">
      <p:cViewPr varScale="1">
        <p:scale>
          <a:sx n="100" d="100"/>
          <a:sy n="100" d="100"/>
        </p:scale>
        <p:origin x="52" y="348"/>
      </p:cViewPr>
      <p:guideLst>
        <p:guide orient="horz" pos="2157"/>
        <p:guide pos="3839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768FD14-FE3D-4164-A686-0F836D90118F}" type="datetime1">
              <a:rPr lang="ko-KR" altLang="en-US"/>
              <a:pPr lvl="0">
                <a:defRPr/>
              </a:pPr>
              <a:t>2023-04-13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3F4577A-4525-4AB6-B275-607B8D9E8C5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Yolov1이 발표된 당시에는 object detection 알고리즘이 Bounding box regression과 Classification을 따로 수행하는 2-stage detection 형태의 알고리즘들이 지배적이었습니다.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2-stage detection 알고리즘은 당연하게도 정확도는 높을 수 있지만, 학습, 예측속도도 느릴뿐더러, 최적화 속도도 느립니다. 하지만 YOLOv1은 대상의 위치와 클래스를 한번에 예측합니다.</a:t>
            </a:r>
            <a:endParaRPr lang="ko-KR" altLang="en-US"/>
          </a:p>
          <a:p>
            <a:pPr>
              <a:defRPr/>
            </a:pPr>
            <a:r>
              <a:rPr lang="ko-KR" altLang="en-US"/>
              <a:t>그렇기에 Yolov1은 다음과 같은 장점을 가집니다.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1. 기존의 detection 모델들에 비해 파이프라인이 간단하기 때문에 학습과 예측속도가 빠르다.</a:t>
            </a:r>
            <a:endParaRPr lang="ko-KR" altLang="en-US"/>
          </a:p>
          <a:p>
            <a:pPr>
              <a:defRPr/>
            </a:pPr>
            <a:r>
              <a:rPr lang="ko-KR" altLang="en-US"/>
              <a:t>2. 모든 학습 과정이 이미지 전체를 통해 일어나기 때문에 단일 대상의 특징뿐만 아니라 이미지 전체의 맥락을 학습하게 된다.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는 기존과 같이 </a:t>
            </a:r>
            <a:r>
              <a:rPr lang="en-US" altLang="ko-KR"/>
              <a:t>0~1</a:t>
            </a:r>
            <a:r>
              <a:rPr lang="ko-KR" altLang="en-US"/>
              <a:t>의 값을 가지나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h</a:t>
            </a:r>
            <a:r>
              <a:rPr lang="ko-KR" altLang="en-US"/>
              <a:t>는 </a:t>
            </a:r>
            <a:r>
              <a:rPr lang="en-US" altLang="ko-KR"/>
              <a:t>1</a:t>
            </a:r>
            <a:r>
              <a:rPr lang="ko-KR" altLang="en-US"/>
              <a:t>보다 큰 값을 가질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x,y</a:t>
            </a:r>
            <a:r>
              <a:rPr lang="ko-KR" altLang="en-US"/>
              <a:t>는 그리드셀에서 어디에 위치해 있는지에 대한 값이라면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h</a:t>
            </a:r>
            <a:r>
              <a:rPr lang="ko-KR" altLang="en-US"/>
              <a:t>는 </a:t>
            </a:r>
            <a:r>
              <a:rPr lang="en-US" altLang="ko-KR"/>
              <a:t>Grid Cell</a:t>
            </a:r>
            <a:r>
              <a:rPr lang="ko-KR" altLang="en-US"/>
              <a:t>의 </a:t>
            </a:r>
            <a:r>
              <a:rPr lang="en-US" altLang="ko-KR"/>
              <a:t>w</a:t>
            </a:r>
            <a:r>
              <a:rPr lang="ko-KR" altLang="en-US"/>
              <a:t>와</a:t>
            </a:r>
            <a:r>
              <a:rPr lang="en-US" altLang="ko-KR"/>
              <a:t> h</a:t>
            </a:r>
            <a:r>
              <a:rPr lang="ko-KR" altLang="en-US"/>
              <a:t> 대비 몇배에 해당하는지를 의미</a:t>
            </a:r>
            <a:endParaRPr lang="ko-KR" altLang="en-US"/>
          </a:p>
          <a:p>
            <a:pPr>
              <a:defRPr/>
            </a:pPr>
            <a:r>
              <a:rPr lang="ko-KR" altLang="en-US"/>
              <a:t>즉</a:t>
            </a:r>
            <a:r>
              <a:rPr lang="en-US" altLang="ko-KR"/>
              <a:t>,</a:t>
            </a:r>
            <a:r>
              <a:rPr lang="ko-KR" altLang="en-US"/>
              <a:t> 위 이미지에서 </a:t>
            </a:r>
            <a:r>
              <a:rPr lang="en-US" altLang="ko-KR"/>
              <a:t>Grid</a:t>
            </a:r>
            <a:r>
              <a:rPr lang="ko-KR" altLang="en-US"/>
              <a:t> </a:t>
            </a:r>
            <a:r>
              <a:rPr lang="en-US" altLang="ko-KR"/>
              <a:t>Cell</a:t>
            </a:r>
            <a:r>
              <a:rPr lang="ko-KR" altLang="en-US"/>
              <a:t>의 </a:t>
            </a:r>
            <a:r>
              <a:rPr lang="en-US" altLang="ko-KR"/>
              <a:t>width</a:t>
            </a:r>
            <a:r>
              <a:rPr lang="ko-KR" altLang="en-US"/>
              <a:t>는 </a:t>
            </a:r>
            <a:r>
              <a:rPr lang="en-US" altLang="ko-KR"/>
              <a:t>50.429</a:t>
            </a:r>
            <a:r>
              <a:rPr lang="ko-KR" altLang="en-US"/>
              <a:t>였고</a:t>
            </a:r>
            <a:r>
              <a:rPr lang="en-US" altLang="ko-KR"/>
              <a:t>,</a:t>
            </a:r>
            <a:r>
              <a:rPr lang="ko-KR" altLang="en-US"/>
              <a:t> 실제 </a:t>
            </a:r>
            <a:r>
              <a:rPr lang="en-US" altLang="ko-KR"/>
              <a:t>dog</a:t>
            </a:r>
            <a:r>
              <a:rPr lang="ko-KR" altLang="en-US"/>
              <a:t>의 </a:t>
            </a:r>
            <a:r>
              <a:rPr lang="en-US" altLang="ko-KR"/>
              <a:t>Bounding Box</a:t>
            </a:r>
            <a:r>
              <a:rPr lang="ko-KR" altLang="en-US"/>
              <a:t>의 </a:t>
            </a:r>
            <a:r>
              <a:rPr lang="en-US" altLang="ko-KR"/>
              <a:t>width</a:t>
            </a:r>
            <a:r>
              <a:rPr lang="ko-KR" altLang="en-US"/>
              <a:t>는 </a:t>
            </a:r>
            <a:r>
              <a:rPr lang="en-US" altLang="ko-KR"/>
              <a:t>147</a:t>
            </a:r>
            <a:r>
              <a:rPr lang="ko-KR" altLang="en-US"/>
              <a:t>이라고 가정했을 때</a:t>
            </a:r>
            <a:endParaRPr lang="ko-KR" altLang="en-US"/>
          </a:p>
          <a:p>
            <a:pPr>
              <a:defRPr/>
            </a:pPr>
            <a:r>
              <a:rPr lang="en-US" altLang="ko-KR"/>
              <a:t> w = 147/ 50.429 = 2.915</a:t>
            </a:r>
            <a:r>
              <a:rPr lang="ko-KR" altLang="en-US"/>
              <a:t>가 된다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논문에서는  </a:t>
            </a:r>
            <a:r>
              <a:rPr lang="en-US" altLang="ko-KR"/>
              <a:t>PASCAL VOC</a:t>
            </a:r>
            <a:r>
              <a:rPr lang="ko-KR" altLang="en-US"/>
              <a:t>데이터를 사용하여 </a:t>
            </a:r>
            <a:r>
              <a:rPr lang="en-US" altLang="ko-KR"/>
              <a:t>C = 20</a:t>
            </a:r>
            <a:endParaRPr lang="en-US" altLang="ko-KR"/>
          </a:p>
          <a:p>
            <a:pPr>
              <a:defRPr/>
            </a:pPr>
            <a:r>
              <a:rPr lang="ko-KR" altLang="en-US"/>
              <a:t>이 때의</a:t>
            </a:r>
            <a:r>
              <a:rPr lang="en-US" altLang="ko-KR"/>
              <a:t> Shape = S * S * C</a:t>
            </a:r>
            <a:endParaRPr lang="en-US" altLang="ko-KR"/>
          </a:p>
          <a:p>
            <a:pPr>
              <a:defRPr/>
            </a:pPr>
            <a:r>
              <a:rPr lang="en-US" altLang="ko-KR"/>
              <a:t>Class Probabilites</a:t>
            </a:r>
            <a:r>
              <a:rPr lang="ko-KR" altLang="en-US"/>
              <a:t>는 객체가 있을 때만 계산하고 객체가 없을 때는 계산 </a:t>
            </a:r>
            <a:r>
              <a:rPr lang="en-US" altLang="ko-KR"/>
              <a:t>X</a:t>
            </a:r>
            <a:endParaRPr lang="en-US" altLang="ko-KR"/>
          </a:p>
          <a:p>
            <a:pPr>
              <a:defRPr/>
            </a:pPr>
            <a:r>
              <a:rPr lang="en-US" altLang="ko-KR"/>
              <a:t>C</a:t>
            </a:r>
            <a:r>
              <a:rPr lang="ko-KR" altLang="en-US"/>
              <a:t>개의</a:t>
            </a:r>
            <a:r>
              <a:rPr lang="en-US" altLang="ko-KR"/>
              <a:t> Class</a:t>
            </a:r>
            <a:r>
              <a:rPr lang="ko-KR" altLang="en-US"/>
              <a:t>에 대해 모든 확률값이 계산되고</a:t>
            </a:r>
            <a:r>
              <a:rPr lang="en-US" altLang="ko-KR"/>
              <a:t>,</a:t>
            </a:r>
            <a:r>
              <a:rPr lang="ko-KR" altLang="en-US"/>
              <a:t> 그 중 가장 값이 높은 </a:t>
            </a:r>
            <a:r>
              <a:rPr lang="en-US" altLang="ko-KR"/>
              <a:t>Class</a:t>
            </a:r>
            <a:r>
              <a:rPr lang="ko-KR" altLang="en-US"/>
              <a:t>가 해당 </a:t>
            </a:r>
            <a:r>
              <a:rPr lang="en-US" altLang="ko-KR"/>
              <a:t>Grid Cell</a:t>
            </a:r>
            <a:r>
              <a:rPr lang="ko-KR" altLang="en-US"/>
              <a:t>의</a:t>
            </a:r>
            <a:r>
              <a:rPr lang="en-US" altLang="ko-KR"/>
              <a:t> Class</a:t>
            </a:r>
            <a:r>
              <a:rPr lang="ko-KR" altLang="en-US"/>
              <a:t>가 된다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OD</a:t>
            </a:r>
            <a:r>
              <a:rPr lang="ko-KR" altLang="en-US"/>
              <a:t>를 수행하는 모델은 크게 두가지 구조로 이어져있습니다</a:t>
            </a: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Backbone</a:t>
            </a:r>
            <a:endParaRPr lang="en-US" altLang="ko-KR"/>
          </a:p>
          <a:p>
            <a:pPr>
              <a:defRPr/>
            </a:pPr>
            <a:r>
              <a:rPr lang="en-US" altLang="ko-KR"/>
              <a:t>2. Head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 이미지에서 파란색 부분이 </a:t>
            </a:r>
            <a:r>
              <a:rPr lang="en-US" altLang="ko-KR"/>
              <a:t>Backbone,</a:t>
            </a:r>
            <a:r>
              <a:rPr lang="ko-KR" altLang="en-US"/>
              <a:t> 그 뒤가 </a:t>
            </a:r>
            <a:r>
              <a:rPr lang="en-US" altLang="ko-KR"/>
              <a:t>Head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Backbone</a:t>
            </a:r>
            <a:r>
              <a:rPr lang="ko-KR" altLang="en-US"/>
              <a:t>은 입력받은 이미지에서 특징을 추출하는 역할을 하고</a:t>
            </a:r>
            <a:endParaRPr lang="ko-KR" altLang="en-US"/>
          </a:p>
          <a:p>
            <a:pPr>
              <a:defRPr/>
            </a:pPr>
            <a:r>
              <a:rPr lang="en-US" altLang="ko-KR"/>
              <a:t>Head</a:t>
            </a:r>
            <a:r>
              <a:rPr lang="ko-KR" altLang="en-US"/>
              <a:t>는 특징이 추출된 </a:t>
            </a:r>
            <a:r>
              <a:rPr lang="en-US" altLang="ko-KR"/>
              <a:t>Feature map</a:t>
            </a:r>
            <a:r>
              <a:rPr lang="ko-KR" altLang="en-US"/>
              <a:t>을 받아 </a:t>
            </a:r>
            <a:r>
              <a:rPr lang="en-US" altLang="ko-KR"/>
              <a:t>Detection</a:t>
            </a:r>
            <a:r>
              <a:rPr lang="ko-KR" altLang="en-US"/>
              <a:t>하는역할을 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Backbone</a:t>
            </a:r>
            <a:r>
              <a:rPr lang="ko-KR" altLang="en-US"/>
              <a:t>은 특징을 추출하는 것이 주 목적이기 때문에 특징 추출에 최적화된 모델인 </a:t>
            </a:r>
            <a:r>
              <a:rPr lang="en-US" altLang="ko-KR"/>
              <a:t>Classification</a:t>
            </a:r>
            <a:r>
              <a:rPr lang="ko-KR" altLang="en-US"/>
              <a:t> 목적으로 만들어진 모델을 사용하고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ImageNet </a:t>
            </a:r>
            <a:r>
              <a:rPr lang="ko-KR" altLang="en-US"/>
              <a:t>데이터로 </a:t>
            </a:r>
            <a:r>
              <a:rPr lang="en-US" altLang="ko-KR"/>
              <a:t>pre-train</a:t>
            </a:r>
            <a:r>
              <a:rPr lang="ko-KR" altLang="en-US"/>
              <a:t>된 모델을 그대로 가져와</a:t>
            </a:r>
            <a:r>
              <a:rPr lang="en-US" altLang="ko-KR"/>
              <a:t>, OD</a:t>
            </a:r>
            <a:r>
              <a:rPr lang="ko-KR" altLang="en-US"/>
              <a:t>에 </a:t>
            </a:r>
            <a:r>
              <a:rPr lang="en-US" altLang="ko-KR"/>
              <a:t>fine tuning</a:t>
            </a:r>
            <a:r>
              <a:rPr lang="ko-KR" altLang="en-US"/>
              <a:t>하여 사용합니다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Yolo v1</a:t>
            </a:r>
            <a:r>
              <a:rPr lang="ko-KR" altLang="en-US"/>
              <a:t>이 만드렁질 당시 가장 </a:t>
            </a:r>
            <a:r>
              <a:rPr lang="en-US" altLang="ko-KR"/>
              <a:t>t</a:t>
            </a:r>
            <a:r>
              <a:rPr lang="ko-KR" altLang="en-US"/>
              <a:t> </a:t>
            </a:r>
            <a:r>
              <a:rPr lang="en-US" altLang="ko-KR"/>
              <a:t>jdsmddl </a:t>
            </a:r>
            <a:r>
              <a:rPr lang="ko-KR" altLang="en-US"/>
              <a:t>좋은</a:t>
            </a:r>
            <a:r>
              <a:rPr lang="en-US" altLang="ko-KR"/>
              <a:t> Classification</a:t>
            </a:r>
            <a:r>
              <a:rPr lang="ko-KR" altLang="en-US"/>
              <a:t> 모델을</a:t>
            </a:r>
            <a:r>
              <a:rPr lang="en-US" altLang="ko-KR"/>
              <a:t> VGG</a:t>
            </a:r>
            <a:r>
              <a:rPr lang="ko-KR" altLang="en-US"/>
              <a:t>였고</a:t>
            </a:r>
            <a:r>
              <a:rPr lang="en-US" altLang="ko-KR"/>
              <a:t>,</a:t>
            </a:r>
            <a:r>
              <a:rPr lang="ko-KR" altLang="en-US"/>
              <a:t> 이를 변형한 </a:t>
            </a:r>
            <a:r>
              <a:rPr lang="en-US" altLang="ko-KR"/>
              <a:t>Darknet</a:t>
            </a:r>
            <a:r>
              <a:rPr lang="ko-KR" altLang="en-US"/>
              <a:t>모델을 사용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*Darknet</a:t>
            </a:r>
            <a:r>
              <a:rPr lang="ko-KR" altLang="en-US"/>
              <a:t>은 </a:t>
            </a:r>
            <a:r>
              <a:rPr lang="en-US" altLang="ko-KR"/>
              <a:t>YOLO</a:t>
            </a:r>
            <a:r>
              <a:rPr lang="ko-KR" altLang="en-US"/>
              <a:t>저자가 개발한 프레임워크로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DNN</a:t>
            </a:r>
            <a:r>
              <a:rPr lang="ko-KR" altLang="en-US"/>
              <a:t>을 학습시킬 수 있는 툴입니다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C</a:t>
            </a:r>
            <a:r>
              <a:rPr lang="ko-KR" altLang="en-US"/>
              <a:t>언어로 작성된</a:t>
            </a:r>
            <a:r>
              <a:rPr lang="en-US" altLang="ko-KR"/>
              <a:t> </a:t>
            </a:r>
            <a:r>
              <a:rPr lang="ko-KR" altLang="en-US"/>
              <a:t>오픈소스로 연산이 빠르고 설치가 쉬우며 </a:t>
            </a:r>
            <a:r>
              <a:rPr lang="en-US" altLang="ko-KR"/>
              <a:t>CPU</a:t>
            </a:r>
            <a:r>
              <a:rPr lang="ko-KR" altLang="en-US"/>
              <a:t> 및</a:t>
            </a:r>
            <a:r>
              <a:rPr lang="en-US" altLang="ko-KR"/>
              <a:t> GPU</a:t>
            </a:r>
            <a:r>
              <a:rPr lang="ko-KR" altLang="en-US"/>
              <a:t> 연산을 지원한다는 특징이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모든 </a:t>
            </a:r>
            <a:r>
              <a:rPr lang="en-US" altLang="ko-KR"/>
              <a:t>Grid</a:t>
            </a:r>
            <a:r>
              <a:rPr lang="ko-KR" altLang="en-US"/>
              <a:t>에 대해 </a:t>
            </a: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Loss, Confidence Loss, Classfication Loss</a:t>
            </a:r>
            <a:r>
              <a:rPr lang="ko-KR" altLang="en-US"/>
              <a:t>가 계산된다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때</a:t>
            </a:r>
            <a:r>
              <a:rPr lang="en-US" altLang="ko-KR"/>
              <a:t>,</a:t>
            </a:r>
            <a:r>
              <a:rPr lang="ko-KR" altLang="en-US"/>
              <a:t> 모든 </a:t>
            </a:r>
            <a:r>
              <a:rPr lang="en-US" altLang="ko-KR"/>
              <a:t>Box</a:t>
            </a:r>
            <a:r>
              <a:rPr lang="ko-KR" altLang="en-US"/>
              <a:t>에 대해 </a:t>
            </a:r>
            <a:r>
              <a:rPr lang="en-US" altLang="ko-KR"/>
              <a:t>Loss</a:t>
            </a:r>
            <a:r>
              <a:rPr lang="ko-KR" altLang="en-US"/>
              <a:t>가 게산되지는 않고</a:t>
            </a:r>
            <a:r>
              <a:rPr lang="en-US" altLang="ko-KR"/>
              <a:t>, Grid</a:t>
            </a:r>
            <a:r>
              <a:rPr lang="ko-KR" altLang="en-US"/>
              <a:t> 별 두 개 </a:t>
            </a:r>
            <a:r>
              <a:rPr lang="en-US" altLang="ko-KR"/>
              <a:t>Box</a:t>
            </a:r>
            <a:r>
              <a:rPr lang="ko-KR" altLang="en-US"/>
              <a:t> 중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</a:t>
            </a:r>
            <a:r>
              <a:rPr lang="ko-KR" altLang="en-US"/>
              <a:t>가 더 큰 한 개 </a:t>
            </a:r>
            <a:r>
              <a:rPr lang="en-US" altLang="ko-KR"/>
              <a:t>Box</a:t>
            </a:r>
            <a:r>
              <a:rPr lang="ko-KR" altLang="en-US"/>
              <a:t>에 대해서만 </a:t>
            </a:r>
            <a:r>
              <a:rPr lang="en-US" altLang="ko-KR"/>
              <a:t>Loss</a:t>
            </a:r>
            <a:r>
              <a:rPr lang="ko-KR" altLang="en-US"/>
              <a:t>를 계산하고 학습합니다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Localizaition Loss</a:t>
            </a:r>
            <a:r>
              <a:rPr lang="ko-KR" altLang="en-US"/>
              <a:t>를 </a:t>
            </a:r>
            <a:r>
              <a:rPr lang="en-US" altLang="ko-KR"/>
              <a:t>Confidence loss</a:t>
            </a:r>
            <a:r>
              <a:rPr lang="ko-KR" altLang="en-US"/>
              <a:t>에 비해 높은 가중치를 주기 위해 </a:t>
            </a:r>
            <a:r>
              <a:rPr lang="en-US" altLang="ko-KR"/>
              <a:t>coord</a:t>
            </a:r>
            <a:r>
              <a:rPr lang="ko-KR" altLang="en-US"/>
              <a:t>를 </a:t>
            </a:r>
            <a:r>
              <a:rPr lang="en-US" altLang="ko-KR"/>
              <a:t>5</a:t>
            </a:r>
            <a:r>
              <a:rPr lang="ko-KR" altLang="en-US"/>
              <a:t>로</a:t>
            </a:r>
            <a:r>
              <a:rPr lang="en-US" altLang="ko-KR"/>
              <a:t>,</a:t>
            </a:r>
            <a:r>
              <a:rPr lang="ko-KR" altLang="en-US"/>
              <a:t> 객체가 존재하지 않는 배경이 되는 </a:t>
            </a:r>
            <a:r>
              <a:rPr lang="en-US" altLang="ko-KR"/>
              <a:t>Grid Cell</a:t>
            </a:r>
            <a:r>
              <a:rPr lang="ko-KR" altLang="en-US"/>
              <a:t>이 훨씬 많기 때문에 끼치는 영향을 낮추기 위해 </a:t>
            </a:r>
            <a:r>
              <a:rPr lang="en-US" altLang="ko-KR"/>
              <a:t>noobj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0.5</a:t>
            </a:r>
            <a:r>
              <a:rPr lang="ko-KR" altLang="en-US"/>
              <a:t>로 정해주었습니다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의 경우 </a:t>
            </a:r>
            <a:r>
              <a:rPr lang="en-US" altLang="ko-KR"/>
              <a:t>Object</a:t>
            </a:r>
            <a:r>
              <a:rPr lang="ko-KR" altLang="en-US"/>
              <a:t>가 존재하는 </a:t>
            </a:r>
            <a:r>
              <a:rPr lang="en-US" altLang="ko-KR"/>
              <a:t>Box</a:t>
            </a:r>
            <a:r>
              <a:rPr lang="ko-KR" altLang="en-US"/>
              <a:t>에 대해서만 네 좌표에 대한</a:t>
            </a:r>
            <a:r>
              <a:rPr lang="en-US" altLang="ko-KR"/>
              <a:t> regression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Confidence loss</a:t>
            </a:r>
            <a:r>
              <a:rPr lang="ko-KR" altLang="en-US"/>
              <a:t>는 </a:t>
            </a:r>
            <a:r>
              <a:rPr lang="en-US" altLang="ko-KR"/>
              <a:t>Object</a:t>
            </a:r>
            <a:r>
              <a:rPr lang="ko-KR" altLang="en-US"/>
              <a:t>가 존재할 때와 존재하지 않을 때 모두 계산합니다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2) </a:t>
            </a:r>
            <a:r>
              <a:rPr lang="en-US" altLang="ko-KR">
                <a:latin typeface="Franklin Gothic Medium"/>
              </a:rPr>
              <a:t>grid cell i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Bounding box predictor j</a:t>
            </a:r>
            <a:r>
              <a:rPr lang="ko-KR" altLang="en-US">
                <a:latin typeface="Franklin Gothic Medium"/>
              </a:rPr>
              <a:t>에 대해 </a:t>
            </a:r>
            <a:r>
              <a:rPr lang="en-US" altLang="ko-KR">
                <a:latin typeface="Franklin Gothic Medium"/>
              </a:rPr>
              <a:t>w</a:t>
            </a:r>
            <a:r>
              <a:rPr lang="ko-KR" altLang="en-US">
                <a:latin typeface="Franklin Gothic Medium"/>
              </a:rPr>
              <a:t>와 </a:t>
            </a:r>
            <a:r>
              <a:rPr lang="en-US" altLang="ko-KR">
                <a:latin typeface="Franklin Gothic Medium"/>
              </a:rPr>
              <a:t>h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loss</a:t>
            </a:r>
            <a:r>
              <a:rPr lang="ko-KR" altLang="en-US">
                <a:latin typeface="Franklin Gothic Medium"/>
              </a:rPr>
              <a:t>를 계산</a:t>
            </a:r>
            <a:endParaRPr lang="ko-KR" altLang="en-US">
              <a:latin typeface="Franklin Gothic Medium"/>
            </a:endParaRPr>
          </a:p>
          <a:p>
            <a:pPr>
              <a:defRPr/>
            </a:pPr>
            <a:r>
              <a:rPr lang="ko-KR" altLang="en-US"/>
              <a:t>큰 </a:t>
            </a:r>
            <a:r>
              <a:rPr lang="en-US" altLang="ko-KR"/>
              <a:t>box</a:t>
            </a:r>
            <a:r>
              <a:rPr lang="ko-KR" altLang="en-US"/>
              <a:t>에 대해서는 작은 분산</a:t>
            </a:r>
            <a:r>
              <a:rPr lang="en-US" altLang="ko-KR"/>
              <a:t>(small deviation)</a:t>
            </a:r>
            <a:r>
              <a:rPr lang="ko-KR" altLang="en-US"/>
              <a:t>을 반영하기 위해 제곱근을 취한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sum-squared error</a:t>
            </a:r>
            <a:r>
              <a:rPr lang="ko-KR" altLang="en-US"/>
              <a:t>를 구합니다</a:t>
            </a:r>
            <a:endParaRPr lang="ko-KR" altLang="en-US"/>
          </a:p>
          <a:p>
            <a:pPr>
              <a:defRPr/>
            </a:pPr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4)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존재하지 않는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5) 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Classification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주목할 점은 </a:t>
            </a:r>
            <a:r>
              <a:rPr lang="en-US" altLang="ko-KR"/>
              <a:t>noobj</a:t>
            </a:r>
            <a:r>
              <a:rPr lang="ko-KR" altLang="en-US"/>
              <a:t>이다</a:t>
            </a:r>
            <a:endParaRPr lang="ko-KR" altLang="en-US"/>
          </a:p>
          <a:p>
            <a:pPr>
              <a:defRPr/>
            </a:pPr>
            <a:r>
              <a:rPr lang="en-US" altLang="ko-KR"/>
              <a:t>2-stage</a:t>
            </a:r>
            <a:r>
              <a:rPr lang="ko-KR" altLang="en-US"/>
              <a:t> </a:t>
            </a:r>
            <a:r>
              <a:rPr lang="en-US" altLang="ko-KR"/>
              <a:t>OD</a:t>
            </a:r>
            <a:r>
              <a:rPr lang="ko-KR" altLang="en-US"/>
              <a:t>모델들은 </a:t>
            </a:r>
            <a:r>
              <a:rPr lang="en-US" altLang="ko-KR"/>
              <a:t>background class</a:t>
            </a:r>
            <a:r>
              <a:rPr lang="ko-KR" altLang="en-US"/>
              <a:t>를 따로두고 학습하지만</a:t>
            </a:r>
            <a:r>
              <a:rPr lang="en-US" altLang="ko-KR"/>
              <a:t> YOLO</a:t>
            </a:r>
            <a:r>
              <a:rPr lang="ko-KR" altLang="en-US"/>
              <a:t>계열은 </a:t>
            </a:r>
            <a:r>
              <a:rPr lang="en-US" altLang="ko-KR"/>
              <a:t>Confidence score</a:t>
            </a:r>
            <a:r>
              <a:rPr lang="ko-KR" altLang="en-US"/>
              <a:t>가 일정 </a:t>
            </a:r>
            <a:r>
              <a:rPr lang="en-US" altLang="ko-KR"/>
              <a:t>Threshold</a:t>
            </a:r>
            <a:r>
              <a:rPr lang="ko-KR" altLang="en-US"/>
              <a:t> 이하이면 </a:t>
            </a:r>
            <a:r>
              <a:rPr lang="en-US" altLang="ko-KR"/>
              <a:t>Background</a:t>
            </a:r>
            <a:r>
              <a:rPr lang="ko-KR" altLang="en-US"/>
              <a:t>라고 판단하면 되기 때문에 </a:t>
            </a:r>
            <a:r>
              <a:rPr lang="en-US" altLang="ko-KR"/>
              <a:t>Background class</a:t>
            </a:r>
            <a:r>
              <a:rPr lang="ko-KR" altLang="en-US"/>
              <a:t>를 다로 두지 앟는다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모든 </a:t>
            </a:r>
            <a:r>
              <a:rPr lang="en-US" altLang="ko-KR"/>
              <a:t>Grid</a:t>
            </a:r>
            <a:r>
              <a:rPr lang="ko-KR" altLang="en-US"/>
              <a:t>에 대해 </a:t>
            </a: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Loss, Confidence Loss, Classfication Loss</a:t>
            </a:r>
            <a:r>
              <a:rPr lang="ko-KR" altLang="en-US"/>
              <a:t>가 계산된다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때</a:t>
            </a:r>
            <a:r>
              <a:rPr lang="en-US" altLang="ko-KR"/>
              <a:t>,</a:t>
            </a:r>
            <a:r>
              <a:rPr lang="ko-KR" altLang="en-US"/>
              <a:t> 모든 </a:t>
            </a:r>
            <a:r>
              <a:rPr lang="en-US" altLang="ko-KR"/>
              <a:t>Box</a:t>
            </a:r>
            <a:r>
              <a:rPr lang="ko-KR" altLang="en-US"/>
              <a:t>에 대해 </a:t>
            </a:r>
            <a:r>
              <a:rPr lang="en-US" altLang="ko-KR"/>
              <a:t>Loss</a:t>
            </a:r>
            <a:r>
              <a:rPr lang="ko-KR" altLang="en-US"/>
              <a:t>가 게산되지는 않고</a:t>
            </a:r>
            <a:r>
              <a:rPr lang="en-US" altLang="ko-KR"/>
              <a:t>, Grid</a:t>
            </a:r>
            <a:r>
              <a:rPr lang="ko-KR" altLang="en-US"/>
              <a:t> 별 두 개 </a:t>
            </a:r>
            <a:r>
              <a:rPr lang="en-US" altLang="ko-KR"/>
              <a:t>Box</a:t>
            </a:r>
            <a:r>
              <a:rPr lang="ko-KR" altLang="en-US"/>
              <a:t> 중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</a:t>
            </a:r>
            <a:r>
              <a:rPr lang="ko-KR" altLang="en-US"/>
              <a:t>가 더 큰 한 개 </a:t>
            </a:r>
            <a:r>
              <a:rPr lang="en-US" altLang="ko-KR"/>
              <a:t>Box</a:t>
            </a:r>
            <a:r>
              <a:rPr lang="ko-KR" altLang="en-US"/>
              <a:t>에 대해서만 </a:t>
            </a:r>
            <a:r>
              <a:rPr lang="en-US" altLang="ko-KR"/>
              <a:t>Loss</a:t>
            </a:r>
            <a:r>
              <a:rPr lang="ko-KR" altLang="en-US"/>
              <a:t>를 계산하고 학습합니다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Localizaition Loss</a:t>
            </a:r>
            <a:r>
              <a:rPr lang="ko-KR" altLang="en-US"/>
              <a:t>를 </a:t>
            </a:r>
            <a:r>
              <a:rPr lang="en-US" altLang="ko-KR"/>
              <a:t>Confidence loss</a:t>
            </a:r>
            <a:r>
              <a:rPr lang="ko-KR" altLang="en-US"/>
              <a:t>에 비해 높은 가중치를 주기 위해 </a:t>
            </a:r>
            <a:r>
              <a:rPr lang="en-US" altLang="ko-KR"/>
              <a:t>coord</a:t>
            </a:r>
            <a:r>
              <a:rPr lang="ko-KR" altLang="en-US"/>
              <a:t>를 </a:t>
            </a:r>
            <a:r>
              <a:rPr lang="en-US" altLang="ko-KR"/>
              <a:t>5</a:t>
            </a:r>
            <a:r>
              <a:rPr lang="ko-KR" altLang="en-US"/>
              <a:t>로</a:t>
            </a:r>
            <a:r>
              <a:rPr lang="en-US" altLang="ko-KR"/>
              <a:t>,</a:t>
            </a:r>
            <a:r>
              <a:rPr lang="ko-KR" altLang="en-US"/>
              <a:t> 객체가 존재하지 않는 배경이 되는 </a:t>
            </a:r>
            <a:r>
              <a:rPr lang="en-US" altLang="ko-KR"/>
              <a:t>Grid Cell</a:t>
            </a:r>
            <a:r>
              <a:rPr lang="ko-KR" altLang="en-US"/>
              <a:t>이 훨씬 많기 때문에 끼치는 영향을 낮추기 위해 </a:t>
            </a:r>
            <a:r>
              <a:rPr lang="en-US" altLang="ko-KR"/>
              <a:t>noobj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0.5</a:t>
            </a:r>
            <a:r>
              <a:rPr lang="ko-KR" altLang="en-US"/>
              <a:t>로 정해주었습니다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의 경우 </a:t>
            </a:r>
            <a:r>
              <a:rPr lang="en-US" altLang="ko-KR"/>
              <a:t>Object</a:t>
            </a:r>
            <a:r>
              <a:rPr lang="ko-KR" altLang="en-US"/>
              <a:t>가 존재하는 </a:t>
            </a:r>
            <a:r>
              <a:rPr lang="en-US" altLang="ko-KR"/>
              <a:t>Box</a:t>
            </a:r>
            <a:r>
              <a:rPr lang="ko-KR" altLang="en-US"/>
              <a:t>에 대해서만 네 좌표에 대한</a:t>
            </a:r>
            <a:r>
              <a:rPr lang="en-US" altLang="ko-KR"/>
              <a:t> regression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Confidence loss</a:t>
            </a:r>
            <a:r>
              <a:rPr lang="ko-KR" altLang="en-US"/>
              <a:t>는 </a:t>
            </a:r>
            <a:r>
              <a:rPr lang="en-US" altLang="ko-KR"/>
              <a:t>Object</a:t>
            </a:r>
            <a:r>
              <a:rPr lang="ko-KR" altLang="en-US"/>
              <a:t>가 존재할 때와 존재하지 않을 때 모두 계산합니다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2) </a:t>
            </a:r>
            <a:r>
              <a:rPr lang="en-US" altLang="ko-KR">
                <a:latin typeface="Franklin Gothic Medium"/>
              </a:rPr>
              <a:t>grid cell i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Bounding box predictor j</a:t>
            </a:r>
            <a:r>
              <a:rPr lang="ko-KR" altLang="en-US">
                <a:latin typeface="Franklin Gothic Medium"/>
              </a:rPr>
              <a:t>에 대해 </a:t>
            </a:r>
            <a:r>
              <a:rPr lang="en-US" altLang="ko-KR">
                <a:latin typeface="Franklin Gothic Medium"/>
              </a:rPr>
              <a:t>w</a:t>
            </a:r>
            <a:r>
              <a:rPr lang="ko-KR" altLang="en-US">
                <a:latin typeface="Franklin Gothic Medium"/>
              </a:rPr>
              <a:t>와 </a:t>
            </a:r>
            <a:r>
              <a:rPr lang="en-US" altLang="ko-KR">
                <a:latin typeface="Franklin Gothic Medium"/>
              </a:rPr>
              <a:t>h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loss</a:t>
            </a:r>
            <a:r>
              <a:rPr lang="ko-KR" altLang="en-US">
                <a:latin typeface="Franklin Gothic Medium"/>
              </a:rPr>
              <a:t>를 계산</a:t>
            </a:r>
            <a:endParaRPr lang="ko-KR" altLang="en-US">
              <a:latin typeface="Franklin Gothic Medium"/>
            </a:endParaRPr>
          </a:p>
          <a:p>
            <a:pPr>
              <a:defRPr/>
            </a:pPr>
            <a:r>
              <a:rPr lang="ko-KR" altLang="en-US"/>
              <a:t>큰 </a:t>
            </a:r>
            <a:r>
              <a:rPr lang="en-US" altLang="ko-KR"/>
              <a:t>box</a:t>
            </a:r>
            <a:r>
              <a:rPr lang="ko-KR" altLang="en-US"/>
              <a:t>에 대해서는 작은 분산</a:t>
            </a:r>
            <a:r>
              <a:rPr lang="en-US" altLang="ko-KR"/>
              <a:t>(small deviation)</a:t>
            </a:r>
            <a:r>
              <a:rPr lang="ko-KR" altLang="en-US"/>
              <a:t>을 반영하기 위해 제곱근을 취한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sum-squared error</a:t>
            </a:r>
            <a:r>
              <a:rPr lang="ko-KR" altLang="en-US"/>
              <a:t>를 구합니다</a:t>
            </a:r>
            <a:endParaRPr lang="ko-KR" altLang="en-US"/>
          </a:p>
          <a:p>
            <a:pPr>
              <a:defRPr/>
            </a:pPr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4)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존재하지 않는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5) 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Classification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주목할 점은 </a:t>
            </a:r>
            <a:r>
              <a:rPr lang="en-US" altLang="ko-KR"/>
              <a:t>noobj</a:t>
            </a:r>
            <a:r>
              <a:rPr lang="ko-KR" altLang="en-US"/>
              <a:t>이다</a:t>
            </a:r>
            <a:endParaRPr lang="ko-KR" altLang="en-US"/>
          </a:p>
          <a:p>
            <a:pPr>
              <a:defRPr/>
            </a:pPr>
            <a:r>
              <a:rPr lang="en-US" altLang="ko-KR"/>
              <a:t>2-stage</a:t>
            </a:r>
            <a:r>
              <a:rPr lang="ko-KR" altLang="en-US"/>
              <a:t> </a:t>
            </a:r>
            <a:r>
              <a:rPr lang="en-US" altLang="ko-KR"/>
              <a:t>OD</a:t>
            </a:r>
            <a:r>
              <a:rPr lang="ko-KR" altLang="en-US"/>
              <a:t>모델들은 </a:t>
            </a:r>
            <a:r>
              <a:rPr lang="en-US" altLang="ko-KR"/>
              <a:t>background class</a:t>
            </a:r>
            <a:r>
              <a:rPr lang="ko-KR" altLang="en-US"/>
              <a:t>를 따로두고 학습하지만</a:t>
            </a:r>
            <a:r>
              <a:rPr lang="en-US" altLang="ko-KR"/>
              <a:t> YOLO</a:t>
            </a:r>
            <a:r>
              <a:rPr lang="ko-KR" altLang="en-US"/>
              <a:t>계열은 </a:t>
            </a:r>
            <a:r>
              <a:rPr lang="en-US" altLang="ko-KR"/>
              <a:t>Confidence score</a:t>
            </a:r>
            <a:r>
              <a:rPr lang="ko-KR" altLang="en-US"/>
              <a:t>가 일정 </a:t>
            </a:r>
            <a:r>
              <a:rPr lang="en-US" altLang="ko-KR"/>
              <a:t>Threshold</a:t>
            </a:r>
            <a:r>
              <a:rPr lang="ko-KR" altLang="en-US"/>
              <a:t> 이하이면 </a:t>
            </a:r>
            <a:r>
              <a:rPr lang="en-US" altLang="ko-KR"/>
              <a:t>Background</a:t>
            </a:r>
            <a:r>
              <a:rPr lang="ko-KR" altLang="en-US"/>
              <a:t>라고 판단하면 되기 때문에 </a:t>
            </a:r>
            <a:r>
              <a:rPr lang="en-US" altLang="ko-KR"/>
              <a:t>Background class</a:t>
            </a:r>
            <a:r>
              <a:rPr lang="ko-KR" altLang="en-US"/>
              <a:t>를 다로 두지 앟는다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모든 </a:t>
            </a:r>
            <a:r>
              <a:rPr lang="en-US" altLang="ko-KR"/>
              <a:t>Grid</a:t>
            </a:r>
            <a:r>
              <a:rPr lang="ko-KR" altLang="en-US"/>
              <a:t>에 대해 </a:t>
            </a: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Loss, Confidence Loss, Classfication Loss</a:t>
            </a:r>
            <a:r>
              <a:rPr lang="ko-KR" altLang="en-US"/>
              <a:t>가 계산된다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때</a:t>
            </a:r>
            <a:r>
              <a:rPr lang="en-US" altLang="ko-KR"/>
              <a:t>,</a:t>
            </a:r>
            <a:r>
              <a:rPr lang="ko-KR" altLang="en-US"/>
              <a:t> 모든 </a:t>
            </a:r>
            <a:r>
              <a:rPr lang="en-US" altLang="ko-KR"/>
              <a:t>Box</a:t>
            </a:r>
            <a:r>
              <a:rPr lang="ko-KR" altLang="en-US"/>
              <a:t>에 대해 </a:t>
            </a:r>
            <a:r>
              <a:rPr lang="en-US" altLang="ko-KR"/>
              <a:t>Loss</a:t>
            </a:r>
            <a:r>
              <a:rPr lang="ko-KR" altLang="en-US"/>
              <a:t>가 게산되지는 않고</a:t>
            </a:r>
            <a:r>
              <a:rPr lang="en-US" altLang="ko-KR"/>
              <a:t>, Grid</a:t>
            </a:r>
            <a:r>
              <a:rPr lang="ko-KR" altLang="en-US"/>
              <a:t> 별 두 개 </a:t>
            </a:r>
            <a:r>
              <a:rPr lang="en-US" altLang="ko-KR"/>
              <a:t>Box</a:t>
            </a:r>
            <a:r>
              <a:rPr lang="ko-KR" altLang="en-US"/>
              <a:t> 중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</a:t>
            </a:r>
            <a:r>
              <a:rPr lang="ko-KR" altLang="en-US"/>
              <a:t>가 더 큰 한 개 </a:t>
            </a:r>
            <a:r>
              <a:rPr lang="en-US" altLang="ko-KR"/>
              <a:t>Box</a:t>
            </a:r>
            <a:r>
              <a:rPr lang="ko-KR" altLang="en-US"/>
              <a:t>에 대해서만 </a:t>
            </a:r>
            <a:r>
              <a:rPr lang="en-US" altLang="ko-KR"/>
              <a:t>Loss</a:t>
            </a:r>
            <a:r>
              <a:rPr lang="ko-KR" altLang="en-US"/>
              <a:t>를 계산하고 학습합니다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Localizaition Loss</a:t>
            </a:r>
            <a:r>
              <a:rPr lang="ko-KR" altLang="en-US"/>
              <a:t>를 </a:t>
            </a:r>
            <a:r>
              <a:rPr lang="en-US" altLang="ko-KR"/>
              <a:t>Confidence loss</a:t>
            </a:r>
            <a:r>
              <a:rPr lang="ko-KR" altLang="en-US"/>
              <a:t>에 비해 높은 가중치를 주기 위해 </a:t>
            </a:r>
            <a:r>
              <a:rPr lang="en-US" altLang="ko-KR"/>
              <a:t>coord</a:t>
            </a:r>
            <a:r>
              <a:rPr lang="ko-KR" altLang="en-US"/>
              <a:t>를 </a:t>
            </a:r>
            <a:r>
              <a:rPr lang="en-US" altLang="ko-KR"/>
              <a:t>5</a:t>
            </a:r>
            <a:r>
              <a:rPr lang="ko-KR" altLang="en-US"/>
              <a:t>로</a:t>
            </a:r>
            <a:r>
              <a:rPr lang="en-US" altLang="ko-KR"/>
              <a:t>,</a:t>
            </a:r>
            <a:r>
              <a:rPr lang="ko-KR" altLang="en-US"/>
              <a:t> 객체가 존재하지 않는 배경이 되는 </a:t>
            </a:r>
            <a:r>
              <a:rPr lang="en-US" altLang="ko-KR"/>
              <a:t>Grid Cell</a:t>
            </a:r>
            <a:r>
              <a:rPr lang="ko-KR" altLang="en-US"/>
              <a:t>이 훨씬 많기 때문에 끼치는 영향을 낮추기 위해 </a:t>
            </a:r>
            <a:r>
              <a:rPr lang="en-US" altLang="ko-KR"/>
              <a:t>noobj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0.5</a:t>
            </a:r>
            <a:r>
              <a:rPr lang="ko-KR" altLang="en-US"/>
              <a:t>로 정해주었습니다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의 경우 </a:t>
            </a:r>
            <a:r>
              <a:rPr lang="en-US" altLang="ko-KR"/>
              <a:t>Object</a:t>
            </a:r>
            <a:r>
              <a:rPr lang="ko-KR" altLang="en-US"/>
              <a:t>가 존재하는 </a:t>
            </a:r>
            <a:r>
              <a:rPr lang="en-US" altLang="ko-KR"/>
              <a:t>Box</a:t>
            </a:r>
            <a:r>
              <a:rPr lang="ko-KR" altLang="en-US"/>
              <a:t>에 대해서만 네 좌표에 대한</a:t>
            </a:r>
            <a:r>
              <a:rPr lang="en-US" altLang="ko-KR"/>
              <a:t> regression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Confidence loss</a:t>
            </a:r>
            <a:r>
              <a:rPr lang="ko-KR" altLang="en-US"/>
              <a:t>는 </a:t>
            </a:r>
            <a:r>
              <a:rPr lang="en-US" altLang="ko-KR"/>
              <a:t>Object</a:t>
            </a:r>
            <a:r>
              <a:rPr lang="ko-KR" altLang="en-US"/>
              <a:t>가 존재할 때와 존재하지 않을 때 모두 계산합니다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2) </a:t>
            </a:r>
            <a:r>
              <a:rPr lang="en-US" altLang="ko-KR">
                <a:latin typeface="Franklin Gothic Medium"/>
              </a:rPr>
              <a:t>grid cell i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Bounding box predictor j</a:t>
            </a:r>
            <a:r>
              <a:rPr lang="ko-KR" altLang="en-US">
                <a:latin typeface="Franklin Gothic Medium"/>
              </a:rPr>
              <a:t>에 대해 </a:t>
            </a:r>
            <a:r>
              <a:rPr lang="en-US" altLang="ko-KR">
                <a:latin typeface="Franklin Gothic Medium"/>
              </a:rPr>
              <a:t>w</a:t>
            </a:r>
            <a:r>
              <a:rPr lang="ko-KR" altLang="en-US">
                <a:latin typeface="Franklin Gothic Medium"/>
              </a:rPr>
              <a:t>와 </a:t>
            </a:r>
            <a:r>
              <a:rPr lang="en-US" altLang="ko-KR">
                <a:latin typeface="Franklin Gothic Medium"/>
              </a:rPr>
              <a:t>h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loss</a:t>
            </a:r>
            <a:r>
              <a:rPr lang="ko-KR" altLang="en-US">
                <a:latin typeface="Franklin Gothic Medium"/>
              </a:rPr>
              <a:t>를 계산</a:t>
            </a:r>
            <a:endParaRPr lang="ko-KR" altLang="en-US">
              <a:latin typeface="Franklin Gothic Medium"/>
            </a:endParaRPr>
          </a:p>
          <a:p>
            <a:pPr>
              <a:defRPr/>
            </a:pPr>
            <a:r>
              <a:rPr lang="ko-KR" altLang="en-US"/>
              <a:t>큰 </a:t>
            </a:r>
            <a:r>
              <a:rPr lang="en-US" altLang="ko-KR"/>
              <a:t>box</a:t>
            </a:r>
            <a:r>
              <a:rPr lang="ko-KR" altLang="en-US"/>
              <a:t>에 대해서는 작은 분산</a:t>
            </a:r>
            <a:r>
              <a:rPr lang="en-US" altLang="ko-KR"/>
              <a:t>(small deviation)</a:t>
            </a:r>
            <a:r>
              <a:rPr lang="ko-KR" altLang="en-US"/>
              <a:t>을 반영하기 위해 제곱근을 취한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sum-squared error</a:t>
            </a:r>
            <a:r>
              <a:rPr lang="ko-KR" altLang="en-US"/>
              <a:t>를 구합니다</a:t>
            </a:r>
            <a:endParaRPr lang="ko-KR" altLang="en-US"/>
          </a:p>
          <a:p>
            <a:pPr>
              <a:defRPr/>
            </a:pPr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4)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존재하지 않는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5) 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Classification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주목할 점은 </a:t>
            </a:r>
            <a:r>
              <a:rPr lang="en-US" altLang="ko-KR"/>
              <a:t>noobj</a:t>
            </a:r>
            <a:r>
              <a:rPr lang="ko-KR" altLang="en-US"/>
              <a:t>이다</a:t>
            </a:r>
            <a:endParaRPr lang="ko-KR" altLang="en-US"/>
          </a:p>
          <a:p>
            <a:pPr>
              <a:defRPr/>
            </a:pPr>
            <a:r>
              <a:rPr lang="en-US" altLang="ko-KR"/>
              <a:t>2-stage</a:t>
            </a:r>
            <a:r>
              <a:rPr lang="ko-KR" altLang="en-US"/>
              <a:t> </a:t>
            </a:r>
            <a:r>
              <a:rPr lang="en-US" altLang="ko-KR"/>
              <a:t>OD</a:t>
            </a:r>
            <a:r>
              <a:rPr lang="ko-KR" altLang="en-US"/>
              <a:t>모델들은 </a:t>
            </a:r>
            <a:r>
              <a:rPr lang="en-US" altLang="ko-KR"/>
              <a:t>background class</a:t>
            </a:r>
            <a:r>
              <a:rPr lang="ko-KR" altLang="en-US"/>
              <a:t>를 따로두고 학습하지만</a:t>
            </a:r>
            <a:r>
              <a:rPr lang="en-US" altLang="ko-KR"/>
              <a:t> YOLO</a:t>
            </a:r>
            <a:r>
              <a:rPr lang="ko-KR" altLang="en-US"/>
              <a:t>계열은 </a:t>
            </a:r>
            <a:r>
              <a:rPr lang="en-US" altLang="ko-KR"/>
              <a:t>Confidence score</a:t>
            </a:r>
            <a:r>
              <a:rPr lang="ko-KR" altLang="en-US"/>
              <a:t>가 일정 </a:t>
            </a:r>
            <a:r>
              <a:rPr lang="en-US" altLang="ko-KR"/>
              <a:t>Threshold</a:t>
            </a:r>
            <a:r>
              <a:rPr lang="ko-KR" altLang="en-US"/>
              <a:t> 이하이면 </a:t>
            </a:r>
            <a:r>
              <a:rPr lang="en-US" altLang="ko-KR"/>
              <a:t>Background</a:t>
            </a:r>
            <a:r>
              <a:rPr lang="ko-KR" altLang="en-US"/>
              <a:t>라고 판단하면 되기 때문에 </a:t>
            </a:r>
            <a:r>
              <a:rPr lang="en-US" altLang="ko-KR"/>
              <a:t>Background class</a:t>
            </a:r>
            <a:r>
              <a:rPr lang="ko-KR" altLang="en-US"/>
              <a:t>를 다로 두지 앟는다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모든 </a:t>
            </a:r>
            <a:r>
              <a:rPr lang="en-US" altLang="ko-KR"/>
              <a:t>Grid</a:t>
            </a:r>
            <a:r>
              <a:rPr lang="ko-KR" altLang="en-US"/>
              <a:t>에 대해 </a:t>
            </a: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Loss, Confidence Loss, Classfication Loss</a:t>
            </a:r>
            <a:r>
              <a:rPr lang="ko-KR" altLang="en-US"/>
              <a:t>가 계산된다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때</a:t>
            </a:r>
            <a:r>
              <a:rPr lang="en-US" altLang="ko-KR"/>
              <a:t>,</a:t>
            </a:r>
            <a:r>
              <a:rPr lang="ko-KR" altLang="en-US"/>
              <a:t> 모든 </a:t>
            </a:r>
            <a:r>
              <a:rPr lang="en-US" altLang="ko-KR"/>
              <a:t>Box</a:t>
            </a:r>
            <a:r>
              <a:rPr lang="ko-KR" altLang="en-US"/>
              <a:t>에 대해 </a:t>
            </a:r>
            <a:r>
              <a:rPr lang="en-US" altLang="ko-KR"/>
              <a:t>Loss</a:t>
            </a:r>
            <a:r>
              <a:rPr lang="ko-KR" altLang="en-US"/>
              <a:t>가 게산되지는 않고</a:t>
            </a:r>
            <a:r>
              <a:rPr lang="en-US" altLang="ko-KR"/>
              <a:t>, Grid</a:t>
            </a:r>
            <a:r>
              <a:rPr lang="ko-KR" altLang="en-US"/>
              <a:t> 별 두 개 </a:t>
            </a:r>
            <a:r>
              <a:rPr lang="en-US" altLang="ko-KR"/>
              <a:t>Box</a:t>
            </a:r>
            <a:r>
              <a:rPr lang="ko-KR" altLang="en-US"/>
              <a:t> 중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</a:t>
            </a:r>
            <a:r>
              <a:rPr lang="ko-KR" altLang="en-US"/>
              <a:t>가 더 큰 한 개 </a:t>
            </a:r>
            <a:r>
              <a:rPr lang="en-US" altLang="ko-KR"/>
              <a:t>Box</a:t>
            </a:r>
            <a:r>
              <a:rPr lang="ko-KR" altLang="en-US"/>
              <a:t>에 대해서만 </a:t>
            </a:r>
            <a:r>
              <a:rPr lang="en-US" altLang="ko-KR"/>
              <a:t>Loss</a:t>
            </a:r>
            <a:r>
              <a:rPr lang="ko-KR" altLang="en-US"/>
              <a:t>를 계산하고 학습합니다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Localizaition Loss</a:t>
            </a:r>
            <a:r>
              <a:rPr lang="ko-KR" altLang="en-US"/>
              <a:t>를 </a:t>
            </a:r>
            <a:r>
              <a:rPr lang="en-US" altLang="ko-KR"/>
              <a:t>Confidence loss</a:t>
            </a:r>
            <a:r>
              <a:rPr lang="ko-KR" altLang="en-US"/>
              <a:t>에 비해 높은 가중치를 주기 위해 </a:t>
            </a:r>
            <a:r>
              <a:rPr lang="en-US" altLang="ko-KR"/>
              <a:t>coord</a:t>
            </a:r>
            <a:r>
              <a:rPr lang="ko-KR" altLang="en-US"/>
              <a:t>를 </a:t>
            </a:r>
            <a:r>
              <a:rPr lang="en-US" altLang="ko-KR"/>
              <a:t>5</a:t>
            </a:r>
            <a:r>
              <a:rPr lang="ko-KR" altLang="en-US"/>
              <a:t>로</a:t>
            </a:r>
            <a:r>
              <a:rPr lang="en-US" altLang="ko-KR"/>
              <a:t>,</a:t>
            </a:r>
            <a:r>
              <a:rPr lang="ko-KR" altLang="en-US"/>
              <a:t> 객체가 존재하지 않는 배경이 되는 </a:t>
            </a:r>
            <a:r>
              <a:rPr lang="en-US" altLang="ko-KR"/>
              <a:t>Grid Cell</a:t>
            </a:r>
            <a:r>
              <a:rPr lang="ko-KR" altLang="en-US"/>
              <a:t>이 훨씬 많기 때문에 끼치는 영향을 낮추기 위해 </a:t>
            </a:r>
            <a:r>
              <a:rPr lang="en-US" altLang="ko-KR"/>
              <a:t>noobj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0.5</a:t>
            </a:r>
            <a:r>
              <a:rPr lang="ko-KR" altLang="en-US"/>
              <a:t>로 정해주었습니다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의 경우 </a:t>
            </a:r>
            <a:r>
              <a:rPr lang="en-US" altLang="ko-KR"/>
              <a:t>Object</a:t>
            </a:r>
            <a:r>
              <a:rPr lang="ko-KR" altLang="en-US"/>
              <a:t>가 존재하는 </a:t>
            </a:r>
            <a:r>
              <a:rPr lang="en-US" altLang="ko-KR"/>
              <a:t>Box</a:t>
            </a:r>
            <a:r>
              <a:rPr lang="ko-KR" altLang="en-US"/>
              <a:t>에 대해서만 네 좌표에 대한</a:t>
            </a:r>
            <a:r>
              <a:rPr lang="en-US" altLang="ko-KR"/>
              <a:t> regression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Confidence loss</a:t>
            </a:r>
            <a:r>
              <a:rPr lang="ko-KR" altLang="en-US"/>
              <a:t>는 </a:t>
            </a:r>
            <a:r>
              <a:rPr lang="en-US" altLang="ko-KR"/>
              <a:t>Object</a:t>
            </a:r>
            <a:r>
              <a:rPr lang="ko-KR" altLang="en-US"/>
              <a:t>가 존재할 때와 존재하지 않을 때 모두 계산합니다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2) </a:t>
            </a:r>
            <a:r>
              <a:rPr lang="en-US" altLang="ko-KR">
                <a:latin typeface="Franklin Gothic Medium"/>
              </a:rPr>
              <a:t>grid cell i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Bounding box predictor j</a:t>
            </a:r>
            <a:r>
              <a:rPr lang="ko-KR" altLang="en-US">
                <a:latin typeface="Franklin Gothic Medium"/>
              </a:rPr>
              <a:t>에 대해 </a:t>
            </a:r>
            <a:r>
              <a:rPr lang="en-US" altLang="ko-KR">
                <a:latin typeface="Franklin Gothic Medium"/>
              </a:rPr>
              <a:t>w</a:t>
            </a:r>
            <a:r>
              <a:rPr lang="ko-KR" altLang="en-US">
                <a:latin typeface="Franklin Gothic Medium"/>
              </a:rPr>
              <a:t>와 </a:t>
            </a:r>
            <a:r>
              <a:rPr lang="en-US" altLang="ko-KR">
                <a:latin typeface="Franklin Gothic Medium"/>
              </a:rPr>
              <a:t>h</a:t>
            </a:r>
            <a:r>
              <a:rPr lang="ko-KR" altLang="en-US">
                <a:latin typeface="Franklin Gothic Medium"/>
              </a:rPr>
              <a:t>의 </a:t>
            </a:r>
            <a:r>
              <a:rPr lang="en-US" altLang="ko-KR">
                <a:latin typeface="Franklin Gothic Medium"/>
              </a:rPr>
              <a:t>loss</a:t>
            </a:r>
            <a:r>
              <a:rPr lang="ko-KR" altLang="en-US">
                <a:latin typeface="Franklin Gothic Medium"/>
              </a:rPr>
              <a:t>를 계산</a:t>
            </a:r>
            <a:endParaRPr lang="ko-KR" altLang="en-US">
              <a:latin typeface="Franklin Gothic Medium"/>
            </a:endParaRPr>
          </a:p>
          <a:p>
            <a:pPr>
              <a:defRPr/>
            </a:pPr>
            <a:r>
              <a:rPr lang="ko-KR" altLang="en-US"/>
              <a:t>큰 </a:t>
            </a:r>
            <a:r>
              <a:rPr lang="en-US" altLang="ko-KR"/>
              <a:t>box</a:t>
            </a:r>
            <a:r>
              <a:rPr lang="ko-KR" altLang="en-US"/>
              <a:t>에 대해서는 작은 분산</a:t>
            </a:r>
            <a:r>
              <a:rPr lang="en-US" altLang="ko-KR"/>
              <a:t>(small deviation)</a:t>
            </a:r>
            <a:r>
              <a:rPr lang="ko-KR" altLang="en-US"/>
              <a:t>을 반영하기 위해 제곱근을 취한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sum-squared error</a:t>
            </a:r>
            <a:r>
              <a:rPr lang="ko-KR" altLang="en-US"/>
              <a:t>를 구합니다</a:t>
            </a:r>
            <a:endParaRPr lang="ko-KR" altLang="en-US"/>
          </a:p>
          <a:p>
            <a:pPr>
              <a:defRPr/>
            </a:pPr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4)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존재하지 않는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5) 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Classification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주목할 점은 </a:t>
            </a:r>
            <a:r>
              <a:rPr lang="en-US" altLang="ko-KR"/>
              <a:t>noobj</a:t>
            </a:r>
            <a:r>
              <a:rPr lang="ko-KR" altLang="en-US"/>
              <a:t>이다</a:t>
            </a:r>
            <a:endParaRPr lang="ko-KR" altLang="en-US"/>
          </a:p>
          <a:p>
            <a:pPr>
              <a:defRPr/>
            </a:pPr>
            <a:r>
              <a:rPr lang="en-US" altLang="ko-KR"/>
              <a:t>2-stage</a:t>
            </a:r>
            <a:r>
              <a:rPr lang="ko-KR" altLang="en-US"/>
              <a:t> </a:t>
            </a:r>
            <a:r>
              <a:rPr lang="en-US" altLang="ko-KR"/>
              <a:t>OD</a:t>
            </a:r>
            <a:r>
              <a:rPr lang="ko-KR" altLang="en-US"/>
              <a:t>모델들은 </a:t>
            </a:r>
            <a:r>
              <a:rPr lang="en-US" altLang="ko-KR"/>
              <a:t>background class</a:t>
            </a:r>
            <a:r>
              <a:rPr lang="ko-KR" altLang="en-US"/>
              <a:t>를 따로두고 학습하지만</a:t>
            </a:r>
            <a:r>
              <a:rPr lang="en-US" altLang="ko-KR"/>
              <a:t> YOLO</a:t>
            </a:r>
            <a:r>
              <a:rPr lang="ko-KR" altLang="en-US"/>
              <a:t>계열은 </a:t>
            </a:r>
            <a:r>
              <a:rPr lang="en-US" altLang="ko-KR"/>
              <a:t>Confidence score</a:t>
            </a:r>
            <a:r>
              <a:rPr lang="ko-KR" altLang="en-US"/>
              <a:t>가 일정 </a:t>
            </a:r>
            <a:r>
              <a:rPr lang="en-US" altLang="ko-KR"/>
              <a:t>Threshold</a:t>
            </a:r>
            <a:r>
              <a:rPr lang="ko-KR" altLang="en-US"/>
              <a:t> 이하이면 </a:t>
            </a:r>
            <a:r>
              <a:rPr lang="en-US" altLang="ko-KR"/>
              <a:t>Background</a:t>
            </a:r>
            <a:r>
              <a:rPr lang="ko-KR" altLang="en-US"/>
              <a:t>라고 판단하면 되기 때문에 </a:t>
            </a:r>
            <a:r>
              <a:rPr lang="en-US" altLang="ko-KR"/>
              <a:t>Background class</a:t>
            </a:r>
            <a:r>
              <a:rPr lang="ko-KR" altLang="en-US"/>
              <a:t>를 다로 두지 앟는다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모든 </a:t>
            </a:r>
            <a:r>
              <a:rPr lang="en-US" altLang="ko-KR"/>
              <a:t>Grid</a:t>
            </a:r>
            <a:r>
              <a:rPr lang="ko-KR" altLang="en-US"/>
              <a:t>에 대해 </a:t>
            </a: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Loss, Confidence Loss, Classfication Loss</a:t>
            </a:r>
            <a:r>
              <a:rPr lang="ko-KR" altLang="en-US"/>
              <a:t>가 계산된다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 때</a:t>
            </a:r>
            <a:r>
              <a:rPr lang="en-US" altLang="ko-KR"/>
              <a:t>,</a:t>
            </a:r>
            <a:r>
              <a:rPr lang="ko-KR" altLang="en-US"/>
              <a:t> 모든 </a:t>
            </a:r>
            <a:r>
              <a:rPr lang="en-US" altLang="ko-KR"/>
              <a:t>Box</a:t>
            </a:r>
            <a:r>
              <a:rPr lang="ko-KR" altLang="en-US"/>
              <a:t>에 대해 </a:t>
            </a:r>
            <a:r>
              <a:rPr lang="en-US" altLang="ko-KR"/>
              <a:t>Loss</a:t>
            </a:r>
            <a:r>
              <a:rPr lang="ko-KR" altLang="en-US"/>
              <a:t>가 게산되지는 않고</a:t>
            </a:r>
            <a:r>
              <a:rPr lang="en-US" altLang="ko-KR"/>
              <a:t>, Grid</a:t>
            </a:r>
            <a:r>
              <a:rPr lang="ko-KR" altLang="en-US"/>
              <a:t> 별 두 개 </a:t>
            </a:r>
            <a:r>
              <a:rPr lang="en-US" altLang="ko-KR"/>
              <a:t>Box</a:t>
            </a:r>
            <a:r>
              <a:rPr lang="ko-KR" altLang="en-US"/>
              <a:t> 중 </a:t>
            </a:r>
            <a:r>
              <a:rPr lang="en-US" altLang="ko-KR"/>
              <a:t>Ground Truth</a:t>
            </a:r>
            <a:r>
              <a:rPr lang="ko-KR" altLang="en-US"/>
              <a:t>와 </a:t>
            </a:r>
            <a:r>
              <a:rPr lang="en-US" altLang="ko-KR"/>
              <a:t>IOU</a:t>
            </a:r>
            <a:r>
              <a:rPr lang="ko-KR" altLang="en-US"/>
              <a:t>가 더 큰 한 개 </a:t>
            </a:r>
            <a:r>
              <a:rPr lang="en-US" altLang="ko-KR"/>
              <a:t>Box</a:t>
            </a:r>
            <a:r>
              <a:rPr lang="ko-KR" altLang="en-US"/>
              <a:t>에 대해서만 </a:t>
            </a:r>
            <a:r>
              <a:rPr lang="en-US" altLang="ko-KR"/>
              <a:t>Loss</a:t>
            </a:r>
            <a:r>
              <a:rPr lang="ko-KR" altLang="en-US"/>
              <a:t>를 계산하고 학습합니다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Localizaition Loss</a:t>
            </a:r>
            <a:r>
              <a:rPr lang="ko-KR" altLang="en-US"/>
              <a:t>를 </a:t>
            </a:r>
            <a:r>
              <a:rPr lang="en-US" altLang="ko-KR"/>
              <a:t>Confidence loss</a:t>
            </a:r>
            <a:r>
              <a:rPr lang="ko-KR" altLang="en-US"/>
              <a:t>에 비해 높은 가중치를 주기 위해 </a:t>
            </a:r>
            <a:r>
              <a:rPr lang="en-US" altLang="ko-KR"/>
              <a:t>coord</a:t>
            </a:r>
            <a:r>
              <a:rPr lang="ko-KR" altLang="en-US"/>
              <a:t>를 </a:t>
            </a:r>
            <a:r>
              <a:rPr lang="en-US" altLang="ko-KR"/>
              <a:t>5</a:t>
            </a:r>
            <a:r>
              <a:rPr lang="ko-KR" altLang="en-US"/>
              <a:t>로</a:t>
            </a:r>
            <a:r>
              <a:rPr lang="en-US" altLang="ko-KR"/>
              <a:t>,</a:t>
            </a:r>
            <a:r>
              <a:rPr lang="ko-KR" altLang="en-US"/>
              <a:t> 객체가 존재하지 않는 배경이 되는 </a:t>
            </a:r>
            <a:r>
              <a:rPr lang="en-US" altLang="ko-KR"/>
              <a:t>Grid Cell</a:t>
            </a:r>
            <a:r>
              <a:rPr lang="ko-KR" altLang="en-US"/>
              <a:t>이 훨씬 많기 때문에 끼치는 영향을 낮추기 위해 </a:t>
            </a:r>
            <a:r>
              <a:rPr lang="en-US" altLang="ko-KR"/>
              <a:t>noobj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0.5</a:t>
            </a:r>
            <a:r>
              <a:rPr lang="ko-KR" altLang="en-US"/>
              <a:t>로 정해주었습니다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Localization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의 경우 </a:t>
            </a:r>
            <a:r>
              <a:rPr lang="en-US" altLang="ko-KR"/>
              <a:t>Object</a:t>
            </a:r>
            <a:r>
              <a:rPr lang="ko-KR" altLang="en-US"/>
              <a:t>가 존재하는 </a:t>
            </a:r>
            <a:r>
              <a:rPr lang="en-US" altLang="ko-KR"/>
              <a:t>Box</a:t>
            </a:r>
            <a:r>
              <a:rPr lang="ko-KR" altLang="en-US"/>
              <a:t>에 대해서만 네 좌표에 대한</a:t>
            </a:r>
            <a:r>
              <a:rPr lang="en-US" altLang="ko-KR"/>
              <a:t> regression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Confidence loss</a:t>
            </a:r>
            <a:r>
              <a:rPr lang="ko-KR" altLang="en-US"/>
              <a:t>는 </a:t>
            </a:r>
            <a:r>
              <a:rPr lang="en-US" altLang="ko-KR"/>
              <a:t>Object</a:t>
            </a:r>
            <a:r>
              <a:rPr lang="ko-KR" altLang="en-US"/>
              <a:t>가 존재할 때와 존재하지 않을 때 모두 계산합니다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2) Object</a:t>
            </a:r>
            <a:r>
              <a:rPr lang="ko-KR" altLang="en-US"/>
              <a:t>가 존재하는 그리드 셀</a:t>
            </a:r>
            <a:r>
              <a:rPr lang="en-US" altLang="ko-KR"/>
              <a:t>i</a:t>
            </a:r>
            <a:r>
              <a:rPr lang="ko-KR" altLang="en-US"/>
              <a:t>의 </a:t>
            </a:r>
            <a:r>
              <a:rPr lang="en-US" altLang="ko-KR"/>
              <a:t>Bounding box predictor j</a:t>
            </a:r>
            <a:r>
              <a:rPr lang="ko-KR" altLang="en-US"/>
              <a:t>에 대해 </a:t>
            </a:r>
            <a:r>
              <a:rPr lang="en-US" altLang="ko-KR"/>
              <a:t>w</a:t>
            </a:r>
            <a:r>
              <a:rPr lang="ko-KR" altLang="en-US"/>
              <a:t>와 </a:t>
            </a:r>
            <a:r>
              <a:rPr lang="en-US" altLang="ko-KR"/>
              <a:t>h</a:t>
            </a:r>
            <a:r>
              <a:rPr lang="ko-KR" altLang="en-US"/>
              <a:t>의 </a:t>
            </a:r>
            <a:r>
              <a:rPr lang="en-US" altLang="ko-KR"/>
              <a:t>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ko-KR" altLang="en-US"/>
              <a:t>큰 </a:t>
            </a:r>
            <a:r>
              <a:rPr lang="en-US" altLang="ko-KR"/>
              <a:t>box</a:t>
            </a:r>
            <a:r>
              <a:rPr lang="ko-KR" altLang="en-US"/>
              <a:t>에 대해서는 작은 분산</a:t>
            </a:r>
            <a:r>
              <a:rPr lang="en-US" altLang="ko-KR"/>
              <a:t>(small deviation)</a:t>
            </a:r>
            <a:r>
              <a:rPr lang="ko-KR" altLang="en-US"/>
              <a:t>을 반영하기 위해 제곱근을 취한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sum-squared error</a:t>
            </a:r>
            <a:r>
              <a:rPr lang="ko-KR" altLang="en-US"/>
              <a:t>를 구합니다</a:t>
            </a:r>
            <a:endParaRPr lang="ko-KR" altLang="en-US"/>
          </a:p>
          <a:p>
            <a:pPr>
              <a:defRPr/>
            </a:pPr>
            <a:r>
              <a:rPr lang="en-US" altLang="ko-KR"/>
              <a:t>3)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4)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존재하지 않는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confidence score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r>
              <a:rPr lang="en-US" altLang="ko-KR"/>
              <a:t>5) </a:t>
            </a:r>
            <a:r>
              <a:rPr lang="ko-KR" altLang="en-US"/>
              <a:t> </a:t>
            </a:r>
            <a:r>
              <a:rPr lang="en-US" altLang="ko-KR"/>
              <a:t>Object</a:t>
            </a:r>
            <a:r>
              <a:rPr lang="ko-KR" altLang="en-US"/>
              <a:t>가 존재하는 그리드 셀 </a:t>
            </a:r>
            <a:r>
              <a:rPr lang="en-US" altLang="ko-KR"/>
              <a:t>i</a:t>
            </a:r>
            <a:r>
              <a:rPr lang="ko-KR" altLang="en-US"/>
              <a:t>의</a:t>
            </a:r>
            <a:r>
              <a:rPr lang="en-US" altLang="ko-KR"/>
              <a:t> Bounding box predictor j</a:t>
            </a:r>
            <a:r>
              <a:rPr lang="ko-KR" altLang="en-US"/>
              <a:t>에 대해 </a:t>
            </a:r>
            <a:r>
              <a:rPr lang="en-US" altLang="ko-KR"/>
              <a:t>Classification</a:t>
            </a:r>
            <a:r>
              <a:rPr lang="ko-KR" altLang="en-US"/>
              <a:t>의</a:t>
            </a:r>
            <a:r>
              <a:rPr lang="en-US" altLang="ko-KR"/>
              <a:t> loss</a:t>
            </a:r>
            <a:r>
              <a:rPr lang="ko-KR" altLang="en-US"/>
              <a:t>를 계산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주목할 점은 </a:t>
            </a:r>
            <a:r>
              <a:rPr lang="en-US" altLang="ko-KR"/>
              <a:t>noobj</a:t>
            </a:r>
            <a:r>
              <a:rPr lang="ko-KR" altLang="en-US"/>
              <a:t>이다</a:t>
            </a:r>
            <a:endParaRPr lang="ko-KR" altLang="en-US"/>
          </a:p>
          <a:p>
            <a:pPr>
              <a:defRPr/>
            </a:pPr>
            <a:r>
              <a:rPr lang="en-US" altLang="ko-KR"/>
              <a:t>2-stage</a:t>
            </a:r>
            <a:r>
              <a:rPr lang="ko-KR" altLang="en-US"/>
              <a:t> </a:t>
            </a:r>
            <a:r>
              <a:rPr lang="en-US" altLang="ko-KR"/>
              <a:t>OD</a:t>
            </a:r>
            <a:r>
              <a:rPr lang="ko-KR" altLang="en-US"/>
              <a:t>모델들은 </a:t>
            </a:r>
            <a:r>
              <a:rPr lang="en-US" altLang="ko-KR"/>
              <a:t>background class</a:t>
            </a:r>
            <a:r>
              <a:rPr lang="ko-KR" altLang="en-US"/>
              <a:t>를 따로두고 학습하지만</a:t>
            </a:r>
            <a:r>
              <a:rPr lang="en-US" altLang="ko-KR"/>
              <a:t> YOLO</a:t>
            </a:r>
            <a:r>
              <a:rPr lang="ko-KR" altLang="en-US"/>
              <a:t>계열은 </a:t>
            </a:r>
            <a:r>
              <a:rPr lang="en-US" altLang="ko-KR"/>
              <a:t>Confidence score</a:t>
            </a:r>
            <a:r>
              <a:rPr lang="ko-KR" altLang="en-US"/>
              <a:t>가 일정 </a:t>
            </a:r>
            <a:r>
              <a:rPr lang="en-US" altLang="ko-KR"/>
              <a:t>Threshold</a:t>
            </a:r>
            <a:r>
              <a:rPr lang="ko-KR" altLang="en-US"/>
              <a:t> 이하이면 </a:t>
            </a:r>
            <a:r>
              <a:rPr lang="en-US" altLang="ko-KR"/>
              <a:t>Background</a:t>
            </a:r>
            <a:r>
              <a:rPr lang="ko-KR" altLang="en-US"/>
              <a:t>라고 판단하면 되기 때문에 </a:t>
            </a:r>
            <a:r>
              <a:rPr lang="en-US" altLang="ko-KR"/>
              <a:t>Background class</a:t>
            </a:r>
            <a:r>
              <a:rPr lang="ko-KR" altLang="en-US"/>
              <a:t>를 다로 두지 앟는다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만약 한 장의 이미지에 자전거 </a:t>
            </a:r>
            <a:r>
              <a:rPr lang="en-US" altLang="ko-KR"/>
              <a:t>3x4</a:t>
            </a:r>
            <a:r>
              <a:rPr lang="ko-KR" altLang="en-US"/>
              <a:t>와 강아지 </a:t>
            </a:r>
            <a:r>
              <a:rPr lang="en-US" altLang="ko-KR"/>
              <a:t>1x2</a:t>
            </a:r>
            <a:r>
              <a:rPr lang="ko-KR" altLang="en-US"/>
              <a:t>가 있다고 했을 때 하나의 </a:t>
            </a:r>
            <a:r>
              <a:rPr lang="en-US" altLang="ko-KR"/>
              <a:t>Box(1x1)</a:t>
            </a:r>
            <a:r>
              <a:rPr lang="ko-KR" altLang="en-US"/>
              <a:t>를 가지고 늘렸다 줄였다 하면서 조정해 주는 일은 쉬운일이 아니기에 여러 형태의</a:t>
            </a:r>
            <a:r>
              <a:rPr lang="en-US" altLang="ko-KR"/>
              <a:t> Anchor</a:t>
            </a:r>
            <a:r>
              <a:rPr lang="ko-KR" altLang="en-US"/>
              <a:t> </a:t>
            </a:r>
            <a:r>
              <a:rPr lang="en-US" altLang="ko-KR"/>
              <a:t>Box</a:t>
            </a:r>
            <a:r>
              <a:rPr lang="ko-KR" altLang="en-US"/>
              <a:t>를 이용해 학습하는 것이 </a:t>
            </a:r>
            <a:r>
              <a:rPr lang="en-US" altLang="ko-KR"/>
              <a:t>Localization</a:t>
            </a:r>
            <a:r>
              <a:rPr lang="ko-KR" altLang="en-US"/>
              <a:t>에 더 유리합니다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다양한 크기의 비율을 가진 </a:t>
            </a:r>
            <a:r>
              <a:rPr lang="en-US" altLang="ko-KR"/>
              <a:t>Box</a:t>
            </a:r>
            <a:r>
              <a:rPr lang="ko-KR" altLang="en-US"/>
              <a:t>들 중 내가 가진 데이터의 </a:t>
            </a:r>
            <a:r>
              <a:rPr lang="en-US" altLang="ko-KR"/>
              <a:t>Ground Truth</a:t>
            </a:r>
            <a:r>
              <a:rPr lang="ko-KR" altLang="en-US"/>
              <a:t>를 가장 잘 대변할</a:t>
            </a:r>
            <a:r>
              <a:rPr lang="en-US" altLang="ko-KR"/>
              <a:t> Anchor Box</a:t>
            </a:r>
            <a:r>
              <a:rPr lang="ko-KR" altLang="en-US"/>
              <a:t>의 개수와 크기를 미리 지정해 모델에 넣어주면된다</a:t>
            </a:r>
            <a:r>
              <a:rPr lang="en-US" altLang="ko-KR"/>
              <a:t>.</a:t>
            </a:r>
            <a:r>
              <a:rPr lang="ko-KR" altLang="en-US"/>
              <a:t> 좌측 그림에서는 파란색</a:t>
            </a:r>
            <a:r>
              <a:rPr lang="en-US" altLang="ko-KR"/>
              <a:t> Box</a:t>
            </a:r>
            <a:r>
              <a:rPr lang="ko-KR" altLang="en-US"/>
              <a:t>가 </a:t>
            </a:r>
            <a:r>
              <a:rPr lang="en-US" altLang="ko-KR"/>
              <a:t>Anchor Box</a:t>
            </a:r>
            <a:r>
              <a:rPr lang="ko-KR" altLang="en-US"/>
              <a:t>로 가장 적합합니다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Vanishing Gradient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은닉층을 많이 거칠수록 전달되는 오차가 크게 줄어들어 학습이 되지 않는 현상</a:t>
            </a:r>
            <a:endParaRPr lang="ko-KR" altLang="en-US"/>
          </a:p>
          <a:p>
            <a:pPr>
              <a:defRPr/>
            </a:pPr>
            <a:r>
              <a:rPr lang="ko-KR" altLang="en-US"/>
              <a:t>배치 정규화 </a:t>
            </a:r>
            <a:r>
              <a:rPr lang="en-US" altLang="ko-KR"/>
              <a:t>: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위</a:t>
            </a:r>
            <a:r>
              <a:rPr lang="en-US" altLang="ko-KR" b="1">
                <a:latin typeface="나눔고딕"/>
                <a:ea typeface="나눔고딕"/>
              </a:rPr>
              <a:t> Anchor Box</a:t>
            </a:r>
            <a:r>
              <a:rPr lang="ko-KR" altLang="en-US" b="1">
                <a:latin typeface="나눔고딕"/>
                <a:ea typeface="나눔고딕"/>
              </a:rPr>
              <a:t>의 개수와 크기는 고정이 아니라</a:t>
            </a:r>
            <a:r>
              <a:rPr lang="en-US" altLang="ko-KR" b="1">
                <a:latin typeface="나눔고딕"/>
                <a:ea typeface="나눔고딕"/>
              </a:rPr>
              <a:t>,</a:t>
            </a:r>
            <a:r>
              <a:rPr lang="ko-KR" altLang="en-US" b="1">
                <a:latin typeface="나눔고딕"/>
                <a:ea typeface="나눔고딕"/>
              </a:rPr>
              <a:t> 해결하고자 하는 데이터겟에 따라 </a:t>
            </a:r>
            <a:r>
              <a:rPr lang="en-US" altLang="ko-KR" b="1">
                <a:latin typeface="나눔고딕"/>
                <a:ea typeface="나눔고딕"/>
              </a:rPr>
              <a:t>GT</a:t>
            </a:r>
            <a:r>
              <a:rPr lang="ko-KR" altLang="en-US" b="1">
                <a:latin typeface="나눔고딕"/>
                <a:ea typeface="나눔고딕"/>
              </a:rPr>
              <a:t>를 가장 잘 대변할 수 있는</a:t>
            </a:r>
            <a:r>
              <a:rPr lang="en-US" altLang="ko-KR" b="1">
                <a:latin typeface="나눔고딕"/>
                <a:ea typeface="나눔고딕"/>
              </a:rPr>
              <a:t> optimal anchor box</a:t>
            </a:r>
            <a:r>
              <a:rPr lang="ko-KR" altLang="en-US" b="1">
                <a:latin typeface="나눔고딕"/>
                <a:ea typeface="나눔고딕"/>
              </a:rPr>
              <a:t>를 탐색하여 결정합니다</a:t>
            </a:r>
            <a:endParaRPr lang="ko-KR" altLang="en-US" b="1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 b="1">
                <a:latin typeface="나눔고딕"/>
                <a:ea typeface="나눔고딕"/>
              </a:rPr>
              <a:t>optimal anchor box</a:t>
            </a:r>
            <a:r>
              <a:rPr lang="ko-KR" altLang="en-US" b="1">
                <a:latin typeface="나눔고딕"/>
                <a:ea typeface="나눔고딕"/>
              </a:rPr>
              <a:t>를 탐색하는 방법은 </a:t>
            </a:r>
            <a:r>
              <a:rPr lang="en-US" altLang="ko-KR" b="1">
                <a:latin typeface="나눔고딕"/>
                <a:ea typeface="나눔고딕"/>
              </a:rPr>
              <a:t>K-means Clustering</a:t>
            </a:r>
            <a:r>
              <a:rPr lang="ko-KR" altLang="en-US" b="1">
                <a:latin typeface="나눔고딕"/>
                <a:ea typeface="나눔고딕"/>
              </a:rPr>
              <a:t>을 활용합니다</a:t>
            </a:r>
            <a:endParaRPr lang="ko-KR" altLang="en-US" b="1"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altLang="ko-KR" b="1">
                <a:latin typeface="나눔고딕"/>
                <a:ea typeface="나눔고딕"/>
              </a:rPr>
              <a:t>Yolo v2</a:t>
            </a:r>
            <a:r>
              <a:rPr lang="ko-KR" altLang="en-US" b="1">
                <a:latin typeface="나눔고딕"/>
                <a:ea typeface="나눔고딕"/>
              </a:rPr>
              <a:t> 논문에서는 </a:t>
            </a:r>
            <a:r>
              <a:rPr lang="en-US" altLang="ko-KR" b="1">
                <a:latin typeface="나눔고딕"/>
                <a:ea typeface="나눔고딕"/>
              </a:rPr>
              <a:t>K</a:t>
            </a:r>
            <a:r>
              <a:rPr lang="ko-KR" altLang="en-US" b="1">
                <a:latin typeface="나눔고딕"/>
                <a:ea typeface="나눔고딕"/>
              </a:rPr>
              <a:t>를 </a:t>
            </a:r>
            <a:r>
              <a:rPr lang="en-US" altLang="ko-KR" b="1">
                <a:latin typeface="나눔고딕"/>
                <a:ea typeface="나눔고딕"/>
              </a:rPr>
              <a:t>5</a:t>
            </a:r>
            <a:r>
              <a:rPr lang="ko-KR" altLang="en-US" b="1">
                <a:latin typeface="나눔고딕"/>
                <a:ea typeface="나눔고딕"/>
              </a:rPr>
              <a:t>로 정했고</a:t>
            </a:r>
            <a:r>
              <a:rPr lang="en-US" altLang="ko-KR" b="1">
                <a:latin typeface="나눔고딕"/>
                <a:ea typeface="나눔고딕"/>
              </a:rPr>
              <a:t>,</a:t>
            </a:r>
            <a:r>
              <a:rPr lang="ko-KR" altLang="en-US" b="1">
                <a:latin typeface="나눔고딕"/>
                <a:ea typeface="나눔고딕"/>
              </a:rPr>
              <a:t> 이게 </a:t>
            </a:r>
            <a:r>
              <a:rPr lang="en-US" altLang="ko-KR" b="1">
                <a:latin typeface="나눔고딕"/>
                <a:ea typeface="나눔고딕"/>
              </a:rPr>
              <a:t>Anchor</a:t>
            </a:r>
            <a:r>
              <a:rPr lang="ko-KR" altLang="en-US" b="1">
                <a:latin typeface="나눔고딕"/>
                <a:ea typeface="나눔고딕"/>
              </a:rPr>
              <a:t> </a:t>
            </a:r>
            <a:r>
              <a:rPr lang="en-US" altLang="ko-KR" b="1">
                <a:latin typeface="나눔고딕"/>
                <a:ea typeface="나눔고딕"/>
              </a:rPr>
              <a:t>Box</a:t>
            </a:r>
            <a:r>
              <a:rPr lang="ko-KR" altLang="en-US" b="1">
                <a:latin typeface="나눔고딕"/>
                <a:ea typeface="나눔고딕"/>
              </a:rPr>
              <a:t>의 수가 된다</a:t>
            </a:r>
            <a:endParaRPr lang="ko-KR" altLang="en-US" b="1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그리고</a:t>
            </a:r>
            <a:r>
              <a:rPr lang="en-US" altLang="ko-KR" b="1">
                <a:latin typeface="나눔고딕"/>
                <a:ea typeface="나눔고딕"/>
              </a:rPr>
              <a:t>,</a:t>
            </a:r>
            <a:r>
              <a:rPr lang="ko-KR" altLang="en-US" b="1">
                <a:latin typeface="나눔고딕"/>
                <a:ea typeface="나눔고딕"/>
              </a:rPr>
              <a:t> 각 </a:t>
            </a:r>
            <a:r>
              <a:rPr lang="en-US" altLang="ko-KR" b="1">
                <a:latin typeface="나눔고딕"/>
                <a:ea typeface="나눔고딕"/>
              </a:rPr>
              <a:t>Cluster</a:t>
            </a:r>
            <a:r>
              <a:rPr lang="ko-KR" altLang="en-US" b="1">
                <a:latin typeface="나눔고딕"/>
                <a:ea typeface="나눔고딕"/>
              </a:rPr>
              <a:t>의</a:t>
            </a:r>
            <a:r>
              <a:rPr lang="en-US" altLang="ko-KR" b="1">
                <a:latin typeface="나눔고딕"/>
                <a:ea typeface="나눔고딕"/>
              </a:rPr>
              <a:t> center point</a:t>
            </a:r>
            <a:r>
              <a:rPr lang="ko-KR" altLang="en-US" b="1">
                <a:latin typeface="나눔고딕"/>
                <a:ea typeface="나눔고딕"/>
              </a:rPr>
              <a:t>가 </a:t>
            </a:r>
            <a:r>
              <a:rPr lang="en-US" altLang="ko-KR" b="1">
                <a:latin typeface="나눔고딕"/>
                <a:ea typeface="나눔고딕"/>
              </a:rPr>
              <a:t>Anchor Box</a:t>
            </a:r>
            <a:r>
              <a:rPr lang="ko-KR" altLang="en-US" b="1">
                <a:latin typeface="나눔고딕"/>
                <a:ea typeface="나눔고딕"/>
              </a:rPr>
              <a:t>의 사이즈가 된다</a:t>
            </a:r>
            <a:r>
              <a:rPr lang="en-US" altLang="ko-KR" b="1">
                <a:latin typeface="나눔고딕"/>
                <a:ea typeface="나눔고딕"/>
              </a:rPr>
              <a:t>.</a:t>
            </a:r>
            <a:endParaRPr lang="en-US" altLang="ko-KR" b="1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단</a:t>
            </a:r>
            <a:r>
              <a:rPr lang="en-US" altLang="ko-KR" b="1">
                <a:latin typeface="나눔고딕"/>
                <a:ea typeface="나눔고딕"/>
              </a:rPr>
              <a:t>,</a:t>
            </a:r>
            <a:r>
              <a:rPr lang="ko-KR" altLang="en-US" b="1">
                <a:latin typeface="나눔고딕"/>
                <a:ea typeface="나눔고딕"/>
              </a:rPr>
              <a:t> </a:t>
            </a:r>
            <a:r>
              <a:rPr lang="en-US" altLang="ko-KR" b="1">
                <a:latin typeface="나눔고딕"/>
                <a:ea typeface="나눔고딕"/>
              </a:rPr>
              <a:t>Clustering</a:t>
            </a:r>
            <a:r>
              <a:rPr lang="ko-KR" altLang="en-US" b="1">
                <a:latin typeface="나눔고딕"/>
                <a:ea typeface="나눔고딕"/>
              </a:rPr>
              <a:t>의 기준을 유클리디안 거리가 아닌</a:t>
            </a:r>
            <a:r>
              <a:rPr lang="en-US" altLang="ko-KR" b="1">
                <a:latin typeface="나눔고딕"/>
                <a:ea typeface="나눔고딕"/>
              </a:rPr>
              <a:t>,</a:t>
            </a:r>
            <a:r>
              <a:rPr lang="ko-KR" altLang="en-US" b="1">
                <a:latin typeface="나눔고딕"/>
                <a:ea typeface="나눔고딕"/>
              </a:rPr>
              <a:t> </a:t>
            </a:r>
            <a:r>
              <a:rPr lang="en-US" altLang="ko-KR" b="1">
                <a:latin typeface="나눔고딕"/>
                <a:ea typeface="나눔고딕"/>
              </a:rPr>
              <a:t>IOU</a:t>
            </a:r>
            <a:r>
              <a:rPr lang="ko-KR" altLang="en-US" b="1">
                <a:latin typeface="나눔고딕"/>
                <a:ea typeface="나눔고딕"/>
              </a:rPr>
              <a:t>를 기준으로한다</a:t>
            </a:r>
            <a:endParaRPr lang="ko-KR" altLang="en-US" b="1">
              <a:latin typeface="나눔고딕"/>
              <a:ea typeface="나눔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바운딩 박스란 하나의 객체 전체를 포함하는 가장 작은 직사각형</a:t>
            </a:r>
            <a:endParaRPr lang="ko-KR" altLang="en-US"/>
          </a:p>
          <a:p>
            <a:pPr>
              <a:defRPr/>
            </a:pPr>
            <a:r>
              <a:rPr lang="ko-KR" altLang="en-US"/>
              <a:t>오브젝트 디텍션에는 크게 </a:t>
            </a: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물체의 위치를 찾는 문제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그 물체가 무엇인지 구분하는 문제 가 있는데</a:t>
            </a:r>
            <a:endParaRPr lang="ko-KR" altLang="en-US"/>
          </a:p>
          <a:p>
            <a:pPr>
              <a:defRPr/>
            </a:pPr>
            <a:r>
              <a:rPr lang="ko-KR" altLang="en-US"/>
              <a:t>이 중 물체의 위치를 찾을 때 이 </a:t>
            </a:r>
            <a:r>
              <a:rPr lang="en-US" altLang="ko-KR"/>
              <a:t>BOUND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오른쪽 그림 파란선 아래 면적이 </a:t>
            </a:r>
            <a:r>
              <a:rPr lang="en-US" altLang="ko-KR"/>
              <a:t>AP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3F4577A-4525-4AB6-B275-607B8D9E8C5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9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1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6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0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1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296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2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10" Type="http://schemas.openxmlformats.org/officeDocument/2006/relationships/hyperlink" Target="https://arxiv.org/abs/1506.02640" TargetMode="External" /><Relationship Id="rId11" Type="http://schemas.openxmlformats.org/officeDocument/2006/relationships/hyperlink" Target="https://arxiv.org/abs/1612.08242" TargetMode="External" /><Relationship Id="rId12" Type="http://schemas.openxmlformats.org/officeDocument/2006/relationships/hyperlink" Target="https://arxiv.org/abs/1804.02767" TargetMode="External" /><Relationship Id="rId13" Type="http://schemas.openxmlformats.org/officeDocument/2006/relationships/hyperlink" Target="https://arxiv.org/abs/2004.10934" TargetMode="External" /><Relationship Id="rId14" Type="http://schemas.openxmlformats.org/officeDocument/2006/relationships/hyperlink" Target="https://herbwood.tistory.com/13" TargetMode="External"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herbwood.tistory.com/17" TargetMode="External" /><Relationship Id="rId4" Type="http://schemas.openxmlformats.org/officeDocument/2006/relationships/hyperlink" Target="https://m.blog.naver.com/sogangori/221011203855" TargetMode="External" /><Relationship Id="rId5" Type="http://schemas.openxmlformats.org/officeDocument/2006/relationships/hyperlink" Target="https://leedakyeong.tistory.com/entry/Object-Detection-YOLO-v1v6-%EB%B9%84%EA%B5%90" TargetMode="External" /><Relationship Id="rId6" Type="http://schemas.openxmlformats.org/officeDocument/2006/relationships/hyperlink" Target="https://yeomko.tistory.com/47" TargetMode="External" /><Relationship Id="rId7" Type="http://schemas.openxmlformats.org/officeDocument/2006/relationships/hyperlink" Target="https://blog.naver.com/intelliz/221709190464" TargetMode="External" /><Relationship Id="rId8" Type="http://schemas.openxmlformats.org/officeDocument/2006/relationships/hyperlink" Target="https://velog.io/@skhim520/YOLO-v2-%EB%85%BC%EB%AC%B8-%EB%A6%AC%EB%B7%B0" TargetMode="External" /><Relationship Id="rId9" Type="http://schemas.openxmlformats.org/officeDocument/2006/relationships/hyperlink" Target="https://bokonote.tistory.com/11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20000"/>
            <a:lumOff val="8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한쪽 모서리가 둥근 사각형 1"/>
          <p:cNvSpPr/>
          <p:nvPr/>
        </p:nvSpPr>
        <p:spPr>
          <a:xfrm flipH="1">
            <a:off x="863600" y="444500"/>
            <a:ext cx="11328400" cy="6413500"/>
          </a:xfrm>
          <a:prstGeom prst="round1Rect">
            <a:avLst>
              <a:gd name="adj" fmla="val 3217"/>
            </a:avLst>
          </a:prstGeom>
          <a:solidFill>
            <a:srgbClr val="1d3259"/>
          </a:solidFill>
          <a:ln>
            <a:noFill/>
          </a:ln>
          <a:effectLst>
            <a:outerShdw blurRad="457200" dist="88900" dir="135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한쪽 모서리가 둥근 사각형 3"/>
          <p:cNvSpPr/>
          <p:nvPr/>
        </p:nvSpPr>
        <p:spPr>
          <a:xfrm flipH="1">
            <a:off x="961902" y="546265"/>
            <a:ext cx="11230098" cy="6311735"/>
          </a:xfrm>
          <a:prstGeom prst="round1Rect">
            <a:avLst>
              <a:gd name="adj" fmla="val 1909"/>
            </a:avLst>
          </a:prstGeom>
          <a:noFill/>
          <a:ln w="19050">
            <a:solidFill>
              <a:schemeClr val="tx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39328" y="2182719"/>
            <a:ext cx="9195991" cy="2069758"/>
          </a:xfrm>
          <a:custGeom>
            <a:avLst/>
            <a:gdLst>
              <a:gd name="connsiteX0" fmla="*/ 0 w 9195991"/>
              <a:gd name="connsiteY0" fmla="*/ 0 h 2069758"/>
              <a:gd name="connsiteX1" fmla="*/ 9195991 w 9195991"/>
              <a:gd name="connsiteY1" fmla="*/ 0 h 2069758"/>
              <a:gd name="connsiteX2" fmla="*/ 9195991 w 9195991"/>
              <a:gd name="connsiteY2" fmla="*/ 2069758 h 2069758"/>
              <a:gd name="connsiteX3" fmla="*/ 0 w 9195991"/>
              <a:gd name="connsiteY3" fmla="*/ 2069758 h 2069758"/>
              <a:gd name="connsiteX4" fmla="*/ 0 w 9195991"/>
              <a:gd name="connsiteY4" fmla="*/ 0 h 20697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5991" h="2069758" fill="none" extrusionOk="0">
                <a:moveTo>
                  <a:pt x="0" y="0"/>
                </a:moveTo>
                <a:cubicBezTo>
                  <a:pt x="4580891" y="-75009"/>
                  <a:pt x="5696666" y="-60075"/>
                  <a:pt x="9195991" y="0"/>
                </a:cubicBezTo>
                <a:cubicBezTo>
                  <a:pt x="9322292" y="479765"/>
                  <a:pt x="9345343" y="1643352"/>
                  <a:pt x="9195991" y="2069758"/>
                </a:cubicBezTo>
                <a:cubicBezTo>
                  <a:pt x="6189791" y="1939850"/>
                  <a:pt x="1156015" y="2030901"/>
                  <a:pt x="0" y="2069758"/>
                </a:cubicBezTo>
                <a:cubicBezTo>
                  <a:pt x="-44913" y="1575228"/>
                  <a:pt x="158489" y="589653"/>
                  <a:pt x="0" y="0"/>
                </a:cubicBezTo>
                <a:close/>
              </a:path>
              <a:path w="9195991" h="2069758" stroke="0" extrusionOk="0">
                <a:moveTo>
                  <a:pt x="0" y="0"/>
                </a:moveTo>
                <a:cubicBezTo>
                  <a:pt x="3007645" y="66332"/>
                  <a:pt x="5723236" y="-4420"/>
                  <a:pt x="9195991" y="0"/>
                </a:cubicBezTo>
                <a:cubicBezTo>
                  <a:pt x="9293258" y="426386"/>
                  <a:pt x="9197288" y="1253538"/>
                  <a:pt x="9195991" y="2069758"/>
                </a:cubicBezTo>
                <a:cubicBezTo>
                  <a:pt x="7906282" y="2178368"/>
                  <a:pt x="4062419" y="2056500"/>
                  <a:pt x="0" y="2069758"/>
                </a:cubicBezTo>
                <a:cubicBezTo>
                  <a:pt x="52219" y="1493751"/>
                  <a:pt x="122377" y="28977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rgbClr val="1d3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204460" y="2844723"/>
            <a:ext cx="2516505" cy="572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 spc="300">
                <a:ln w="9525">
                  <a:solidFill>
                    <a:schemeClr val="tx1"/>
                  </a:solidFill>
                </a:ln>
                <a:latin typeface="Franklin Gothic Medium"/>
                <a:ea typeface="굴림체"/>
                <a:cs typeface="Calibri"/>
              </a:rPr>
              <a:t>Yolo v1, v2</a:t>
            </a:r>
            <a:endParaRPr lang="en-US" altLang="ko-KR" sz="3200" b="1" spc="300">
              <a:ln w="9525">
                <a:solidFill>
                  <a:schemeClr val="tx1"/>
                </a:solidFill>
              </a:ln>
              <a:latin typeface="Franklin Gothic Medium"/>
              <a:ea typeface="굴림체"/>
              <a:cs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52134" y="5942403"/>
            <a:ext cx="178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300">
                <a:solidFill>
                  <a:schemeClr val="bg1"/>
                </a:solidFill>
                <a:latin typeface="Franklin Gothic Medium"/>
                <a:ea typeface="굴림체"/>
                <a:cs typeface="Calibri"/>
              </a:rPr>
              <a:t>2023-02-03</a:t>
            </a:r>
            <a:endParaRPr lang="en-US" altLang="ko-KR" b="1" spc="300">
              <a:solidFill>
                <a:schemeClr val="bg1"/>
              </a:solidFill>
              <a:latin typeface="Franklin Gothic Medium"/>
              <a:ea typeface="굴림체"/>
              <a:cs typeface="Calibri"/>
            </a:endParaRPr>
          </a:p>
        </p:txBody>
      </p:sp>
      <p:sp>
        <p:nvSpPr>
          <p:cNvPr id="8" name="직사각형 2"/>
          <p:cNvSpPr/>
          <p:nvPr/>
        </p:nvSpPr>
        <p:spPr>
          <a:xfrm>
            <a:off x="5366385" y="3600450"/>
            <a:ext cx="2354580" cy="340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700" spc="300">
                <a:ln w="9525">
                  <a:solidFill>
                    <a:schemeClr val="tx1"/>
                  </a:solidFill>
                </a:ln>
                <a:latin typeface="Franklin Gothic Medium"/>
                <a:ea typeface="굴림체"/>
                <a:cs typeface="Calibri"/>
              </a:rPr>
              <a:t>Object Detection</a:t>
            </a:r>
            <a:endParaRPr lang="en-US" altLang="ko-KR" sz="1700" spc="300">
              <a:ln w="9525">
                <a:solidFill>
                  <a:schemeClr val="tx1"/>
                </a:solidFill>
              </a:ln>
              <a:latin typeface="Franklin Gothic Medium"/>
              <a:ea typeface="굴림체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5" name="TextBox 9"/>
          <p:cNvSpPr txBox="1"/>
          <p:nvPr/>
        </p:nvSpPr>
        <p:spPr>
          <a:xfrm>
            <a:off x="774434" y="3992616"/>
            <a:ext cx="7756694" cy="297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 1-Stage Detector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46" name="TextBox 9"/>
          <p:cNvSpPr txBox="1"/>
          <p:nvPr/>
        </p:nvSpPr>
        <p:spPr>
          <a:xfrm>
            <a:off x="745854" y="1349291"/>
            <a:ext cx="1767407" cy="298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2-Stage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Detector 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pic>
        <p:nvPicPr>
          <p:cNvPr id="49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15083" y="4374730"/>
            <a:ext cx="10310341" cy="2076651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50" name=""/>
          <p:cNvPicPr/>
          <p:nvPr/>
        </p:nvPicPr>
        <p:blipFill rotWithShape="1">
          <a:blip r:embed="rId4"/>
          <a:srcRect l="3570" t="19630" r="2040"/>
          <a:stretch>
            <a:fillRect/>
          </a:stretch>
        </p:blipFill>
        <p:spPr>
          <a:xfrm>
            <a:off x="1123115" y="1727307"/>
            <a:ext cx="9753627" cy="1701693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51" name=""/>
          <p:cNvSpPr txBox="1"/>
          <p:nvPr/>
        </p:nvSpPr>
        <p:spPr>
          <a:xfrm>
            <a:off x="2227260" y="3943350"/>
            <a:ext cx="9890127" cy="512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Franklin Gothic Medium"/>
              </a:rPr>
              <a:t>1</a:t>
            </a:r>
            <a:r>
              <a:rPr lang="en-US" altLang="ko-KR" sz="1400" b="1">
                <a:latin typeface="Franklin Gothic Medium"/>
              </a:rPr>
              <a:t>)</a:t>
            </a:r>
            <a:r>
              <a:rPr lang="ko-KR" altLang="en-US" sz="1400" b="1">
                <a:latin typeface="Franklin Gothic Medium"/>
              </a:rPr>
              <a:t> 파이프라인이 간단하기 때문에 학습과 예측속도가 빠르다.</a:t>
            </a:r>
            <a:endParaRPr lang="ko-KR" altLang="en-US" sz="1400" b="1">
              <a:latin typeface="Franklin Gothic Medium"/>
            </a:endParaRPr>
          </a:p>
          <a:p>
            <a:pPr>
              <a:defRPr/>
            </a:pPr>
            <a:r>
              <a:rPr lang="ko-KR" altLang="en-US" sz="1400" b="1">
                <a:latin typeface="Franklin Gothic Medium"/>
              </a:rPr>
              <a:t>2</a:t>
            </a:r>
            <a:r>
              <a:rPr lang="en-US" altLang="ko-KR" sz="1400" b="1">
                <a:latin typeface="Franklin Gothic Medium"/>
              </a:rPr>
              <a:t>)</a:t>
            </a:r>
            <a:r>
              <a:rPr lang="ko-KR" altLang="en-US" sz="1400" b="1">
                <a:latin typeface="Franklin Gothic Medium"/>
              </a:rPr>
              <a:t> 모든 학습 과정이 이미지 전체를 통해 일어나기 때문에 단일 대상의 특징뿐만 아니라 이미지 전체의 맥락을 학습하게 된다.</a:t>
            </a:r>
            <a:endParaRPr lang="ko-KR" altLang="en-US" sz="1400" b="1">
              <a:latin typeface="Franklin Gothic Medium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3646486" y="1724024"/>
            <a:ext cx="4175127" cy="2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atin typeface="Franklin Gothic Medium"/>
              </a:rPr>
              <a:t>Locallization</a:t>
            </a:r>
            <a:r>
              <a:rPr lang="ko-KR" altLang="en-US" sz="1400" b="1">
                <a:latin typeface="Franklin Gothic Medium"/>
              </a:rPr>
              <a:t>후 </a:t>
            </a:r>
            <a:r>
              <a:rPr lang="en-US" altLang="ko-KR" sz="1400" b="1">
                <a:latin typeface="Franklin Gothic Medium"/>
              </a:rPr>
              <a:t>Classificztion</a:t>
            </a:r>
            <a:r>
              <a:rPr lang="ko-KR" altLang="en-US" sz="1400" b="1">
                <a:latin typeface="Franklin Gothic Medium"/>
              </a:rPr>
              <a:t>을 순차적으로 진행</a:t>
            </a:r>
            <a:endParaRPr lang="ko-KR" altLang="en-US" sz="1400" b="1">
              <a:latin typeface="Franklin Gothic Medium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2252661" y="1321752"/>
            <a:ext cx="4746627" cy="298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>
                <a:latin typeface="Franklin Gothic Medium"/>
              </a:rPr>
              <a:t>-</a:t>
            </a:r>
            <a:r>
              <a:rPr lang="ko-KR" altLang="en-US" sz="1400" b="1">
                <a:latin typeface="Franklin Gothic Medium"/>
              </a:rPr>
              <a:t> 정확도는 높지만</a:t>
            </a:r>
            <a:r>
              <a:rPr lang="en-US" altLang="ko-KR" sz="1400" b="1">
                <a:latin typeface="Franklin Gothic Medium"/>
              </a:rPr>
              <a:t>,</a:t>
            </a:r>
            <a:r>
              <a:rPr lang="ko-KR" altLang="en-US" sz="1400" b="1">
                <a:latin typeface="Franklin Gothic Medium"/>
              </a:rPr>
              <a:t> 학습 및 예측</a:t>
            </a:r>
            <a:r>
              <a:rPr lang="en-US" altLang="ko-KR" sz="1400" b="1">
                <a:latin typeface="Franklin Gothic Medium"/>
              </a:rPr>
              <a:t>,.</a:t>
            </a:r>
            <a:r>
              <a:rPr lang="ko-KR" altLang="en-US" sz="1400" b="1">
                <a:latin typeface="Franklin Gothic Medium"/>
              </a:rPr>
              <a:t> 최적화속도가 느리다</a:t>
            </a:r>
            <a:endParaRPr lang="ko-KR" altLang="en-US" sz="1400" b="1">
              <a:latin typeface="Franklin Gothic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4099" y="2044755"/>
            <a:ext cx="5775313" cy="3754821"/>
          </a:xfrm>
          <a:prstGeom prst="rect">
            <a:avLst/>
          </a:prstGeom>
        </p:spPr>
      </p:pic>
      <p:sp>
        <p:nvSpPr>
          <p:cNvPr id="48" name="TextBox 9"/>
          <p:cNvSpPr txBox="1"/>
          <p:nvPr/>
        </p:nvSpPr>
        <p:spPr>
          <a:xfrm>
            <a:off x="954421" y="1561203"/>
            <a:ext cx="5429608" cy="4656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Detection </a:t>
            </a:r>
            <a:r>
              <a:rPr lang="ko-KR" altLang="en-US" sz="1600" b="1">
                <a:latin typeface="Franklin Gothic Medium"/>
                <a:ea typeface="나눔고딕"/>
              </a:rPr>
              <a:t>과정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1. Input Image</a:t>
            </a:r>
            <a:r>
              <a:rPr lang="ko-KR" altLang="en-US" sz="1600" b="1">
                <a:latin typeface="Franklin Gothic Medium"/>
                <a:ea typeface="나눔고딕"/>
              </a:rPr>
              <a:t>를 </a:t>
            </a:r>
            <a:r>
              <a:rPr lang="en-US" altLang="ko-KR" sz="1600" b="1">
                <a:latin typeface="Franklin Gothic Medium"/>
                <a:ea typeface="나눔고딕"/>
              </a:rPr>
              <a:t>S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x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S</a:t>
            </a:r>
            <a:r>
              <a:rPr lang="ko-KR" altLang="en-US" sz="1600" b="1">
                <a:latin typeface="Franklin Gothic Medium"/>
                <a:ea typeface="나눔고딕"/>
              </a:rPr>
              <a:t>의 </a:t>
            </a:r>
            <a:r>
              <a:rPr lang="en-US" altLang="ko-KR" sz="1600" b="1">
                <a:latin typeface="Franklin Gothic Medium"/>
                <a:ea typeface="나눔고딕"/>
              </a:rPr>
              <a:t>Grid</a:t>
            </a:r>
            <a:r>
              <a:rPr lang="ko-KR" altLang="en-US" sz="1600" b="1">
                <a:latin typeface="Franklin Gothic Medium"/>
                <a:ea typeface="나눔고딕"/>
              </a:rPr>
              <a:t>로 이미지를 나눠준다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2.</a:t>
            </a:r>
            <a:r>
              <a:rPr lang="ko-KR" altLang="en-US" sz="1600" b="1">
                <a:latin typeface="Franklin Gothic Medium"/>
                <a:ea typeface="나눔고딕"/>
              </a:rPr>
              <a:t> 이후 각 </a:t>
            </a:r>
            <a:r>
              <a:rPr lang="en-US" altLang="ko-KR" sz="1600" b="1">
                <a:latin typeface="Franklin Gothic Medium"/>
                <a:ea typeface="나눔고딕"/>
              </a:rPr>
              <a:t>Grid Cell</a:t>
            </a:r>
            <a:r>
              <a:rPr lang="ko-KR" altLang="en-US" sz="1600" b="1">
                <a:latin typeface="Franklin Gothic Medium"/>
                <a:ea typeface="나눔고딕"/>
              </a:rPr>
              <a:t>에 대해 두 가지 </a:t>
            </a:r>
            <a:r>
              <a:rPr lang="en-US" altLang="ko-KR" sz="1600" b="1">
                <a:latin typeface="Franklin Gothic Medium"/>
                <a:ea typeface="나눔고딕"/>
              </a:rPr>
              <a:t>Task</a:t>
            </a:r>
            <a:r>
              <a:rPr lang="ko-KR" altLang="en-US" sz="1600" b="1">
                <a:latin typeface="Franklin Gothic Medium"/>
                <a:ea typeface="나눔고딕"/>
              </a:rPr>
              <a:t> 를 동시 진행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① </a:t>
            </a:r>
            <a:r>
              <a:rPr lang="en-US" altLang="ko-KR" sz="1600" b="1">
                <a:latin typeface="Franklin Gothic Medium"/>
                <a:ea typeface="나눔고딕"/>
              </a:rPr>
              <a:t>Bounding Box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 </a:t>
            </a:r>
            <a:r>
              <a:rPr lang="en-US" altLang="ko-KR" sz="1600" b="1">
                <a:latin typeface="Franklin Gothic Medium"/>
                <a:ea typeface="나눔고딕"/>
              </a:rPr>
              <a:t> -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ko-KR" altLang="en-US" sz="1600">
                <a:latin typeface="Franklin Gothic Medium"/>
                <a:ea typeface="나눔고딕"/>
              </a:rPr>
              <a:t>각</a:t>
            </a:r>
            <a:r>
              <a:rPr lang="en-US" altLang="ko-KR" sz="1600">
                <a:latin typeface="Franklin Gothic Medium"/>
                <a:ea typeface="나눔고딕"/>
              </a:rPr>
              <a:t> grid cell</a:t>
            </a:r>
            <a:r>
              <a:rPr lang="ko-KR" altLang="en-US" sz="1600">
                <a:latin typeface="Franklin Gothic Medium"/>
                <a:ea typeface="나눔고딕"/>
              </a:rPr>
              <a:t>은 </a:t>
            </a:r>
            <a:r>
              <a:rPr lang="en-US" altLang="ko-KR" sz="1600">
                <a:latin typeface="Franklin Gothic Medium"/>
                <a:ea typeface="나눔고딕"/>
              </a:rPr>
              <a:t>B</a:t>
            </a:r>
            <a:r>
              <a:rPr lang="ko-KR" altLang="en-US" sz="1600">
                <a:latin typeface="Franklin Gothic Medium"/>
                <a:ea typeface="나눔고딕"/>
              </a:rPr>
              <a:t>개의</a:t>
            </a:r>
            <a:r>
              <a:rPr lang="en-US" altLang="ko-KR" sz="1600">
                <a:latin typeface="Franklin Gothic Medium"/>
                <a:ea typeface="나눔고딕"/>
              </a:rPr>
              <a:t> Bounding BOX</a:t>
            </a:r>
            <a:r>
              <a:rPr lang="ko-KR" altLang="en-US" sz="1600">
                <a:latin typeface="Franklin Gothic Medium"/>
                <a:ea typeface="나눔고딕"/>
              </a:rPr>
              <a:t>를 가진다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      </a:t>
            </a:r>
            <a:r>
              <a:rPr lang="en-US" altLang="ko-KR" sz="1500">
                <a:latin typeface="Franklin Gothic Medium"/>
                <a:ea typeface="나눔고딕"/>
              </a:rPr>
              <a:t>-</a:t>
            </a:r>
            <a:r>
              <a:rPr lang="ko-KR" altLang="en-US" sz="1500">
                <a:latin typeface="Franklin Gothic Medium"/>
                <a:ea typeface="나눔고딕"/>
              </a:rPr>
              <a:t> 박스의 중심</a:t>
            </a:r>
            <a:r>
              <a:rPr lang="en-US" altLang="ko-KR" sz="1500">
                <a:latin typeface="Franklin Gothic Medium"/>
                <a:ea typeface="나눔고딕"/>
              </a:rPr>
              <a:t> x,</a:t>
            </a:r>
            <a:r>
              <a:rPr lang="ko-KR" altLang="en-US" sz="1500">
                <a:latin typeface="Franklin Gothic Medium"/>
                <a:ea typeface="나눔고딕"/>
              </a:rPr>
              <a:t> </a:t>
            </a:r>
            <a:r>
              <a:rPr lang="en-US" altLang="ko-KR" sz="1500">
                <a:latin typeface="Franklin Gothic Medium"/>
                <a:ea typeface="나눔고딕"/>
              </a:rPr>
              <a:t>y</a:t>
            </a:r>
            <a:r>
              <a:rPr lang="ko-KR" altLang="en-US" sz="1500">
                <a:latin typeface="Franklin Gothic Medium"/>
                <a:ea typeface="나눔고딕"/>
              </a:rPr>
              <a:t>와 </a:t>
            </a:r>
            <a:r>
              <a:rPr lang="en-US" altLang="ko-KR" sz="1500">
                <a:latin typeface="Franklin Gothic Medium"/>
                <a:ea typeface="나눔고딕"/>
              </a:rPr>
              <a:t>w,</a:t>
            </a:r>
            <a:r>
              <a:rPr lang="ko-KR" altLang="en-US" sz="1500">
                <a:latin typeface="Franklin Gothic Medium"/>
                <a:ea typeface="나눔고딕"/>
              </a:rPr>
              <a:t> </a:t>
            </a:r>
            <a:r>
              <a:rPr lang="en-US" altLang="ko-KR" sz="1500">
                <a:latin typeface="Franklin Gothic Medium"/>
                <a:ea typeface="나눔고딕"/>
              </a:rPr>
              <a:t>h &amp; Confidence</a:t>
            </a:r>
            <a:r>
              <a:rPr lang="ko-KR" altLang="en-US" sz="1500">
                <a:latin typeface="Franklin Gothic Medium"/>
                <a:ea typeface="나눔고딕"/>
              </a:rPr>
              <a:t> </a:t>
            </a:r>
            <a:r>
              <a:rPr lang="en-US" altLang="ko-KR" sz="1500">
                <a:latin typeface="Franklin Gothic Medium"/>
                <a:ea typeface="나눔고딕"/>
              </a:rPr>
              <a:t>score</a:t>
            </a:r>
            <a:r>
              <a:rPr lang="ko-KR" altLang="en-US" sz="1500">
                <a:latin typeface="Franklin Gothic Medium"/>
                <a:ea typeface="나눔고딕"/>
              </a:rPr>
              <a:t>를 가진다</a:t>
            </a:r>
            <a:endParaRPr lang="ko-KR" altLang="en-US" sz="1500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en-US" sz="1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      </a:t>
            </a:r>
            <a:endParaRPr lang="ko-KR" altLang="en-US" sz="1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      </a:t>
            </a:r>
            <a:endParaRPr lang="ko-KR" altLang="en-US" sz="1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   ② Classification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   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=&gt; Output Shape =</a:t>
            </a:r>
            <a:r>
              <a:rPr lang="en-US" altLang="ko-KR" sz="1600" b="1">
                <a:solidFill>
                  <a:schemeClr val="accent1"/>
                </a:solidFill>
                <a:latin typeface="Franklin Gothic Medium"/>
                <a:ea typeface="나눔고딕"/>
              </a:rPr>
              <a:t> S* S (B *5 </a:t>
            </a:r>
            <a:r>
              <a:rPr lang="en-US" altLang="ko-KR" sz="1600" b="1">
                <a:solidFill>
                  <a:srgbClr val="ff0000"/>
                </a:solidFill>
                <a:latin typeface="Franklin Gothic Medium"/>
                <a:ea typeface="나눔고딕"/>
              </a:rPr>
              <a:t>+C) = 7 X 7 X30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3. NMS</a:t>
            </a:r>
            <a:r>
              <a:rPr lang="ko-KR" altLang="en-US" sz="1600" b="1">
                <a:latin typeface="Franklin Gothic Medium"/>
                <a:ea typeface="나눔고딕"/>
              </a:rPr>
              <a:t>를 거쳐 겹치는 </a:t>
            </a:r>
            <a:r>
              <a:rPr lang="en-US" altLang="ko-KR" sz="1600" b="1">
                <a:latin typeface="Franklin Gothic Medium"/>
                <a:ea typeface="나눔고딕"/>
              </a:rPr>
              <a:t>Box</a:t>
            </a:r>
            <a:r>
              <a:rPr lang="ko-KR" altLang="en-US" sz="1600" b="1">
                <a:latin typeface="Franklin Gothic Medium"/>
                <a:ea typeface="나눔고딕"/>
              </a:rPr>
              <a:t>들을 제거 후 최종 결과 도출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6048" y="3578224"/>
            <a:ext cx="3371850" cy="37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666391" y="1271403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①</a:t>
            </a:r>
            <a:r>
              <a:rPr lang="en-US" altLang="ko-KR" sz="1600" b="1">
                <a:latin typeface="Franklin Gothic Medium"/>
                <a:ea typeface="나눔고딕"/>
              </a:rPr>
              <a:t>Bounding box - Coodination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8404" y="1711965"/>
            <a:ext cx="3432884" cy="4846971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4364" y="2224306"/>
            <a:ext cx="6808010" cy="3723180"/>
          </a:xfrm>
          <a:prstGeom prst="rect">
            <a:avLst/>
          </a:prstGeom>
        </p:spPr>
      </p:pic>
      <p:sp>
        <p:nvSpPr>
          <p:cNvPr id="53" name="TextBox 9"/>
          <p:cNvSpPr txBox="1"/>
          <p:nvPr/>
        </p:nvSpPr>
        <p:spPr>
          <a:xfrm>
            <a:off x="5041540" y="1280928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Label</a:t>
            </a:r>
            <a:r>
              <a:rPr lang="ko-KR" altLang="en-US" sz="1600" b="1">
                <a:latin typeface="Franklin Gothic Medium"/>
                <a:ea typeface="나눔고딕"/>
              </a:rPr>
              <a:t>에서 사용한 이미지를 </a:t>
            </a:r>
            <a:r>
              <a:rPr lang="en-US" altLang="ko-KR" sz="1600" b="1">
                <a:latin typeface="Franklin Gothic Medium"/>
                <a:ea typeface="나눔고딕"/>
              </a:rPr>
              <a:t>7x7</a:t>
            </a:r>
            <a:r>
              <a:rPr lang="ko-KR" altLang="en-US" sz="1600" b="1">
                <a:latin typeface="Franklin Gothic Medium"/>
                <a:ea typeface="나눔고딕"/>
              </a:rPr>
              <a:t>로 </a:t>
            </a:r>
            <a:r>
              <a:rPr lang="en-US" altLang="ko-KR" sz="1600" b="1">
                <a:latin typeface="Franklin Gothic Medium"/>
                <a:ea typeface="나눔고딕"/>
              </a:rPr>
              <a:t>Grid</a:t>
            </a:r>
            <a:r>
              <a:rPr lang="ko-KR" altLang="en-US" sz="1600" b="1">
                <a:latin typeface="Franklin Gothic Medium"/>
                <a:ea typeface="나눔고딕"/>
              </a:rPr>
              <a:t>를 나누고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5006613" y="1646051"/>
            <a:ext cx="5302611" cy="574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tabLst>
                <a:tab pos="3079750" algn="l"/>
              </a:tabLst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각 </a:t>
            </a:r>
            <a:r>
              <a:rPr lang="en-US" altLang="ko-KR" sz="1600" b="1">
                <a:latin typeface="Franklin Gothic Medium"/>
                <a:ea typeface="나눔고딕"/>
              </a:rPr>
              <a:t>Object</a:t>
            </a:r>
            <a:r>
              <a:rPr lang="ko-KR" altLang="en-US" sz="1600" b="1">
                <a:latin typeface="Franklin Gothic Medium"/>
                <a:ea typeface="나눔고딕"/>
              </a:rPr>
              <a:t>에 대해 </a:t>
            </a:r>
            <a:r>
              <a:rPr lang="en-US" altLang="ko-KR" sz="1600" b="1">
                <a:latin typeface="Franklin Gothic Medium"/>
                <a:ea typeface="나눔고딕"/>
              </a:rPr>
              <a:t>Bounding Box</a:t>
            </a:r>
            <a:r>
              <a:rPr lang="ko-KR" altLang="en-US" sz="1600" b="1">
                <a:latin typeface="Franklin Gothic Medium"/>
                <a:ea typeface="나눔고딕"/>
              </a:rPr>
              <a:t>와 </a:t>
            </a:r>
            <a:r>
              <a:rPr lang="en-US" altLang="ko-KR" sz="1600" b="1">
                <a:latin typeface="Franklin Gothic Medium"/>
                <a:ea typeface="나눔고딕"/>
              </a:rPr>
              <a:t>Center point</a:t>
            </a:r>
            <a:r>
              <a:rPr lang="ko-KR" altLang="en-US" sz="1600" b="1">
                <a:latin typeface="Franklin Gothic Medium"/>
                <a:ea typeface="나눔고딕"/>
              </a:rPr>
              <a:t>를 표시하면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아래 그림과 같이 표시할 수 있습니다</a:t>
            </a:r>
            <a:r>
              <a:rPr lang="en-US" altLang="ko-KR" sz="1600" b="1">
                <a:latin typeface="Franklin Gothic Medium"/>
                <a:ea typeface="나눔고딕"/>
              </a:rPr>
              <a:t>.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55" name="TextBox 9"/>
          <p:cNvSpPr txBox="1"/>
          <p:nvPr/>
        </p:nvSpPr>
        <p:spPr>
          <a:xfrm>
            <a:off x="5048069" y="5973575"/>
            <a:ext cx="2095862" cy="333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dk1"/>
                </a:solidFill>
                <a:latin typeface="Franklin Gothic Medium"/>
                <a:ea typeface="나눔고딕"/>
              </a:rPr>
              <a:t>Dog (5,3)</a:t>
            </a:r>
            <a:r>
              <a:rPr lang="ko-KR" altLang="en-US" sz="1600" b="1">
                <a:solidFill>
                  <a:schemeClr val="dk1"/>
                </a:solidFill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solidFill>
                  <a:schemeClr val="dk1"/>
                </a:solidFill>
                <a:latin typeface="Franklin Gothic Medium"/>
                <a:ea typeface="나눔고딕"/>
              </a:rPr>
              <a:t>Person(4,4)</a:t>
            </a:r>
            <a:endParaRPr lang="en-US" altLang="ko-KR" sz="1600" b="1">
              <a:solidFill>
                <a:schemeClr val="dk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396516" y="1176153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①</a:t>
            </a:r>
            <a:r>
              <a:rPr lang="en-US" altLang="ko-KR" sz="1600" b="1">
                <a:latin typeface="Franklin Gothic Medium"/>
                <a:ea typeface="나눔고딕"/>
              </a:rPr>
              <a:t> Bounding box - Coodination(2)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0137" y="1261407"/>
            <a:ext cx="4045126" cy="4804657"/>
          </a:xfrm>
          <a:prstGeom prst="rect">
            <a:avLst/>
          </a:prstGeom>
        </p:spPr>
      </p:pic>
      <p:sp>
        <p:nvSpPr>
          <p:cNvPr id="58" name="화살표: 왼쪽 2"/>
          <p:cNvSpPr/>
          <p:nvPr/>
        </p:nvSpPr>
        <p:spPr>
          <a:xfrm rot="7930541">
            <a:off x="7879078" y="4977536"/>
            <a:ext cx="570555" cy="411587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59" name="TextBox 9"/>
          <p:cNvSpPr txBox="1"/>
          <p:nvPr/>
        </p:nvSpPr>
        <p:spPr>
          <a:xfrm>
            <a:off x="8220577" y="4479059"/>
            <a:ext cx="3080108" cy="300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0.409(=20.643 / 50.429)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932589" y="2239321"/>
            <a:ext cx="3080108" cy="29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64" name="TextBox 9"/>
          <p:cNvSpPr txBox="1"/>
          <p:nvPr/>
        </p:nvSpPr>
        <p:spPr>
          <a:xfrm>
            <a:off x="1169354" y="6533735"/>
            <a:ext cx="5434145" cy="30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[0.34419263456090654, 0.611, 0.4165305949008499, 0.262] 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65" name="화살표: 왼쪽 2"/>
          <p:cNvSpPr/>
          <p:nvPr/>
        </p:nvSpPr>
        <p:spPr>
          <a:xfrm rot="10869335">
            <a:off x="6556588" y="6531915"/>
            <a:ext cx="470521" cy="321374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66" name="TextBox 9"/>
          <p:cNvSpPr txBox="1"/>
          <p:nvPr/>
        </p:nvSpPr>
        <p:spPr>
          <a:xfrm>
            <a:off x="7230426" y="6547581"/>
            <a:ext cx="3855717" cy="300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[0.40934837, 0.277, 2.9150143, 1.834]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815975" y="6188116"/>
            <a:ext cx="1859642" cy="29650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 Dog</a:t>
            </a:r>
            <a:r>
              <a:rPr lang="ko-KR" altLang="en-US" sz="1400" b="1">
                <a:latin typeface="Franklin Gothic Medium"/>
                <a:ea typeface="나눔고딕"/>
              </a:rPr>
              <a:t>의 </a:t>
            </a:r>
            <a:r>
              <a:rPr lang="en-US" altLang="ko-KR" sz="1400" b="1">
                <a:latin typeface="Franklin Gothic Medium"/>
                <a:ea typeface="나눔고딕"/>
              </a:rPr>
              <a:t>x, y, w, h</a:t>
            </a:r>
            <a:r>
              <a:rPr lang="ko-KR" altLang="en-US" sz="1400" b="1">
                <a:latin typeface="Franklin Gothic Medium"/>
                <a:ea typeface="나눔고딕"/>
              </a:rPr>
              <a:t> 값</a:t>
            </a:r>
            <a:endParaRPr lang="ko-KR" altLang="en-US" sz="1400" b="1">
              <a:latin typeface="Franklin Gothic Medium"/>
              <a:ea typeface="나눔고딕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8373381" y="5144904"/>
            <a:ext cx="3170465" cy="29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grid cell</a:t>
            </a:r>
            <a:r>
              <a:rPr lang="ko-KR" altLang="en-US" sz="1400" b="1">
                <a:latin typeface="Franklin Gothic Medium"/>
                <a:ea typeface="나눔고딕"/>
              </a:rPr>
              <a:t>내 에서의 좌표로 정규화</a:t>
            </a:r>
            <a:endParaRPr lang="ko-KR" altLang="en-US" sz="1400" b="1">
              <a:latin typeface="Franklin Gothic Medium"/>
              <a:ea typeface="나눔고딕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4547051" y="1250994"/>
            <a:ext cx="3796394" cy="299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Franklin Gothic Medium"/>
                <a:ea typeface="나눔고딕"/>
              </a:rPr>
              <a:t>dog</a:t>
            </a:r>
            <a:r>
              <a:rPr lang="ko-KR" altLang="en-US" sz="1400">
                <a:latin typeface="Franklin Gothic Medium"/>
                <a:ea typeface="나눔고딕"/>
              </a:rPr>
              <a:t>의</a:t>
            </a:r>
            <a:r>
              <a:rPr lang="en-US" altLang="ko-KR" sz="1400">
                <a:latin typeface="Franklin Gothic Medium"/>
                <a:ea typeface="나눔고딕"/>
              </a:rPr>
              <a:t> Center point</a:t>
            </a:r>
            <a:r>
              <a:rPr lang="ko-KR" altLang="en-US" sz="1400">
                <a:latin typeface="Franklin Gothic Medium"/>
                <a:ea typeface="나눔고딕"/>
              </a:rPr>
              <a:t>가 포함된 </a:t>
            </a:r>
            <a:r>
              <a:rPr lang="en-US" altLang="ko-KR" sz="1400">
                <a:latin typeface="Franklin Gothic Medium"/>
                <a:ea typeface="나눔고딕"/>
              </a:rPr>
              <a:t>grid cell</a:t>
            </a:r>
            <a:r>
              <a:rPr lang="ko-KR" altLang="en-US" sz="1400">
                <a:latin typeface="Franklin Gothic Medium"/>
                <a:ea typeface="나눔고딕"/>
              </a:rPr>
              <a:t>을 확대</a:t>
            </a:r>
            <a:endParaRPr lang="ko-KR" altLang="en-US" sz="1400">
              <a:latin typeface="Franklin Gothic Medium"/>
              <a:ea typeface="나눔고딕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308427" y="1584367"/>
            <a:ext cx="4621892" cy="286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300" b="1">
                <a:latin typeface="Franklin Gothic Medium"/>
                <a:ea typeface="나눔고딕"/>
              </a:rPr>
              <a:t>- Goal : grid cell</a:t>
            </a:r>
            <a:r>
              <a:rPr lang="ko-KR" altLang="en-US" sz="1300" b="1">
                <a:latin typeface="Franklin Gothic Medium"/>
                <a:ea typeface="나눔고딕"/>
              </a:rPr>
              <a:t>이 전체 이미지</a:t>
            </a:r>
            <a:r>
              <a:rPr lang="en-US" altLang="ko-KR" sz="1300" b="1">
                <a:latin typeface="Franklin Gothic Medium"/>
                <a:ea typeface="나눔고딕"/>
              </a:rPr>
              <a:t>,</a:t>
            </a:r>
            <a:r>
              <a:rPr lang="ko-KR" altLang="en-US" sz="1300" b="1">
                <a:latin typeface="Franklin Gothic Medium"/>
                <a:ea typeface="나눔고딕"/>
              </a:rPr>
              <a:t> 그 때의 </a:t>
            </a:r>
            <a:r>
              <a:rPr lang="en-US" altLang="ko-KR" sz="1300" b="1">
                <a:latin typeface="Franklin Gothic Medium"/>
                <a:ea typeface="나눔고딕"/>
              </a:rPr>
              <a:t>center point</a:t>
            </a:r>
            <a:r>
              <a:rPr lang="ko-KR" altLang="en-US" sz="1300" b="1">
                <a:latin typeface="Franklin Gothic Medium"/>
                <a:ea typeface="나눔고딕"/>
              </a:rPr>
              <a:t>를 정규화</a:t>
            </a:r>
            <a:endParaRPr lang="ko-KR" altLang="en-US" sz="1300" b="1">
              <a:latin typeface="Franklin Gothic Medium"/>
              <a:ea typeface="나눔고딕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394607" y="2609893"/>
            <a:ext cx="3812267" cy="51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Franklin Gothic Medium"/>
                <a:ea typeface="나눔고딕"/>
              </a:rPr>
              <a:t>x,y</a:t>
            </a:r>
            <a:r>
              <a:rPr lang="ko-KR" altLang="en-US" sz="1400">
                <a:latin typeface="Franklin Gothic Medium"/>
                <a:ea typeface="나눔고딕"/>
              </a:rPr>
              <a:t>는 </a:t>
            </a:r>
            <a:r>
              <a:rPr lang="en-US" altLang="ko-KR" sz="1400">
                <a:latin typeface="Franklin Gothic Medium"/>
                <a:ea typeface="나눔고딕"/>
              </a:rPr>
              <a:t>grid cell</a:t>
            </a:r>
            <a:r>
              <a:rPr lang="ko-KR" altLang="en-US" sz="1400">
                <a:latin typeface="Franklin Gothic Medium"/>
                <a:ea typeface="나눔고딕"/>
              </a:rPr>
              <a:t>에서 어디에 위치하는지</a:t>
            </a:r>
            <a:r>
              <a:rPr lang="en-US" altLang="ko-KR" sz="1400">
                <a:latin typeface="Franklin Gothic Medium"/>
                <a:ea typeface="나눔고딕"/>
              </a:rPr>
              <a:t> (0~1)</a:t>
            </a:r>
            <a:endParaRPr lang="en-US" altLang="ko-KR" sz="14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400">
                <a:latin typeface="Franklin Gothic Medium"/>
                <a:ea typeface="나눔고딕"/>
              </a:rPr>
              <a:t>w,h</a:t>
            </a:r>
            <a:r>
              <a:rPr lang="ko-KR" altLang="en-US" sz="1400">
                <a:latin typeface="Franklin Gothic Medium"/>
                <a:ea typeface="나눔고딕"/>
              </a:rPr>
              <a:t>는</a:t>
            </a:r>
            <a:r>
              <a:rPr lang="en-US" altLang="ko-KR" sz="1400">
                <a:latin typeface="Franklin Gothic Medium"/>
                <a:ea typeface="나눔고딕"/>
              </a:rPr>
              <a:t> grid cell</a:t>
            </a:r>
            <a:r>
              <a:rPr lang="ko-KR" altLang="en-US" sz="1400">
                <a:latin typeface="Franklin Gothic Medium"/>
                <a:ea typeface="나눔고딕"/>
              </a:rPr>
              <a:t>의</a:t>
            </a:r>
            <a:r>
              <a:rPr lang="en-US" altLang="ko-KR" sz="1400">
                <a:latin typeface="Franklin Gothic Medium"/>
                <a:ea typeface="나눔고딕"/>
              </a:rPr>
              <a:t> w</a:t>
            </a:r>
            <a:r>
              <a:rPr lang="ko-KR" altLang="en-US" sz="1400">
                <a:latin typeface="Franklin Gothic Medium"/>
                <a:ea typeface="나눔고딕"/>
              </a:rPr>
              <a:t>와</a:t>
            </a:r>
            <a:r>
              <a:rPr lang="en-US" altLang="ko-KR" sz="1400">
                <a:latin typeface="Franklin Gothic Medium"/>
                <a:ea typeface="나눔고딕"/>
              </a:rPr>
              <a:t>h</a:t>
            </a:r>
            <a:r>
              <a:rPr lang="ko-KR" altLang="en-US" sz="1400">
                <a:latin typeface="Franklin Gothic Medium"/>
                <a:ea typeface="나눔고딕"/>
              </a:rPr>
              <a:t> 대비 몇배에 해당하는지</a:t>
            </a:r>
            <a:endParaRPr lang="ko-KR" altLang="en-US" sz="1400">
              <a:latin typeface="Franklin Gothic Medium"/>
              <a:ea typeface="나눔고딕"/>
            </a:endParaRPr>
          </a:p>
        </p:txBody>
      </p:sp>
      <p:sp>
        <p:nvSpPr>
          <p:cNvPr id="75" name="TextBox 9"/>
          <p:cNvSpPr txBox="1"/>
          <p:nvPr/>
        </p:nvSpPr>
        <p:spPr>
          <a:xfrm>
            <a:off x="396695" y="3171926"/>
            <a:ext cx="5016860" cy="51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Franklin Gothic Medium"/>
                <a:ea typeface="나눔고딕"/>
              </a:rPr>
              <a:t>Bounding box</a:t>
            </a:r>
            <a:r>
              <a:rPr lang="ko-KR" altLang="en-US" sz="1400">
                <a:latin typeface="Franklin Gothic Medium"/>
                <a:ea typeface="나눔고딕"/>
              </a:rPr>
              <a:t>의 </a:t>
            </a:r>
            <a:r>
              <a:rPr lang="en-US" altLang="ko-KR" sz="1400">
                <a:latin typeface="Franklin Gothic Medium"/>
                <a:ea typeface="나눔고딕"/>
              </a:rPr>
              <a:t>width = 147,</a:t>
            </a:r>
            <a:r>
              <a:rPr lang="ko-KR" altLang="en-US" sz="1400">
                <a:latin typeface="Franklin Gothic Medium"/>
                <a:ea typeface="나눔고딕"/>
              </a:rPr>
              <a:t> </a:t>
            </a:r>
            <a:r>
              <a:rPr lang="en-US" altLang="ko-KR" sz="1400">
                <a:latin typeface="Franklin Gothic Medium"/>
                <a:ea typeface="나눔고딕"/>
              </a:rPr>
              <a:t>grid cell</a:t>
            </a:r>
            <a:r>
              <a:rPr lang="ko-KR" altLang="en-US" sz="1400">
                <a:latin typeface="Franklin Gothic Medium"/>
                <a:ea typeface="나눔고딕"/>
              </a:rPr>
              <a:t>의</a:t>
            </a:r>
            <a:r>
              <a:rPr lang="en-US" altLang="ko-KR" sz="1400">
                <a:latin typeface="Franklin Gothic Medium"/>
                <a:ea typeface="나눔고딕"/>
              </a:rPr>
              <a:t> width = 50.429</a:t>
            </a:r>
            <a:endParaRPr lang="en-US" altLang="ko-KR" sz="14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400">
                <a:latin typeface="Franklin Gothic Medium"/>
                <a:ea typeface="나눔고딕"/>
              </a:rPr>
              <a:t>w = 147</a:t>
            </a:r>
            <a:r>
              <a:rPr lang="ko-KR" altLang="en-US" sz="1400">
                <a:latin typeface="Franklin Gothic Medium"/>
                <a:ea typeface="나눔고딕"/>
              </a:rPr>
              <a:t> </a:t>
            </a:r>
            <a:r>
              <a:rPr lang="en-US" altLang="ko-KR" sz="1400">
                <a:latin typeface="Franklin Gothic Medium"/>
                <a:ea typeface="나눔고딕"/>
              </a:rPr>
              <a:t>/</a:t>
            </a:r>
            <a:r>
              <a:rPr lang="ko-KR" altLang="en-US" sz="1400">
                <a:latin typeface="Franklin Gothic Medium"/>
                <a:ea typeface="나눔고딕"/>
              </a:rPr>
              <a:t> </a:t>
            </a:r>
            <a:r>
              <a:rPr lang="en-US" altLang="ko-KR" sz="1400">
                <a:latin typeface="Franklin Gothic Medium"/>
                <a:ea typeface="나눔고딕"/>
              </a:rPr>
              <a:t>50.429 = 2.915</a:t>
            </a:r>
            <a:endParaRPr lang="en-US" altLang="ko-KR" sz="1400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666391" y="1271403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② Classification 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58" name="화살표: 왼쪽 2"/>
          <p:cNvSpPr/>
          <p:nvPr/>
        </p:nvSpPr>
        <p:spPr>
          <a:xfrm rot="7930541">
            <a:off x="7879078" y="4977536"/>
            <a:ext cx="570555" cy="411587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932589" y="2239321"/>
            <a:ext cx="3080108" cy="296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400" b="1">
              <a:latin typeface="Franklin Gothic Medium"/>
              <a:ea typeface="나눔고딕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5564" y="1917407"/>
            <a:ext cx="6440872" cy="4414185"/>
          </a:xfrm>
          <a:prstGeom prst="rect">
            <a:avLst/>
          </a:prstGeom>
        </p:spPr>
      </p:pic>
      <p:sp>
        <p:nvSpPr>
          <p:cNvPr id="70" name="TextBox 9"/>
          <p:cNvSpPr txBox="1"/>
          <p:nvPr/>
        </p:nvSpPr>
        <p:spPr>
          <a:xfrm>
            <a:off x="1090933" y="1695946"/>
            <a:ext cx="6314073" cy="330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각 </a:t>
            </a:r>
            <a:r>
              <a:rPr lang="en-US" altLang="ko-KR" sz="1600" b="1">
                <a:latin typeface="Franklin Gothic Medium"/>
                <a:ea typeface="나눔고딕"/>
              </a:rPr>
              <a:t>grid cell</a:t>
            </a:r>
            <a:r>
              <a:rPr lang="ko-KR" altLang="en-US" sz="1600" b="1">
                <a:latin typeface="Franklin Gothic Medium"/>
                <a:ea typeface="나눔고딕"/>
              </a:rPr>
              <a:t>에 대해 수행</a:t>
            </a:r>
            <a:r>
              <a:rPr lang="en-US" altLang="ko-KR" sz="1600" b="1">
                <a:latin typeface="Franklin Gothic Medium"/>
                <a:ea typeface="나눔고딕"/>
              </a:rPr>
              <a:t> C</a:t>
            </a:r>
            <a:r>
              <a:rPr lang="ko-KR" altLang="en-US" sz="1600" b="1">
                <a:latin typeface="Franklin Gothic Medium"/>
                <a:ea typeface="나눔고딕"/>
              </a:rPr>
              <a:t>개의</a:t>
            </a:r>
            <a:r>
              <a:rPr lang="en-US" altLang="ko-KR" sz="1600" b="1">
                <a:latin typeface="Franklin Gothic Medium"/>
                <a:ea typeface="나눔고딕"/>
              </a:rPr>
              <a:t> Class</a:t>
            </a:r>
            <a:r>
              <a:rPr lang="ko-KR" altLang="en-US" sz="1600" b="1">
                <a:latin typeface="Franklin Gothic Medium"/>
                <a:ea typeface="나눔고딕"/>
              </a:rPr>
              <a:t>에 대해 </a:t>
            </a:r>
            <a:r>
              <a:rPr lang="en-US" altLang="ko-KR" sz="1600" b="1">
                <a:latin typeface="Franklin Gothic Medium"/>
                <a:ea typeface="나눔고딕"/>
              </a:rPr>
              <a:t>Class Probabilities </a:t>
            </a:r>
            <a:r>
              <a:rPr lang="ko-KR" altLang="en-US" sz="1600" b="1">
                <a:latin typeface="Franklin Gothic Medium"/>
                <a:ea typeface="나눔고딕"/>
              </a:rPr>
              <a:t>예측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71" name="TextBox 9"/>
          <p:cNvSpPr txBox="1"/>
          <p:nvPr/>
        </p:nvSpPr>
        <p:spPr>
          <a:xfrm>
            <a:off x="4808403" y="6338702"/>
            <a:ext cx="1959787" cy="31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>
                <a:latin typeface="Franklin Gothic Medium"/>
                <a:ea typeface="나눔고딕"/>
              </a:rPr>
              <a:t>Shape = S * S * C</a:t>
            </a:r>
            <a:endParaRPr lang="en-US" altLang="ko-KR" sz="1500" b="1">
              <a:latin typeface="Franklin Gothic Medium"/>
              <a:ea typeface="나눔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82429" y="1764151"/>
            <a:ext cx="1276528" cy="2000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4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You Only Look Once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993365" y="1335356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Network Architecture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9096" y="1726066"/>
            <a:ext cx="9233806" cy="3814500"/>
          </a:xfrm>
          <a:prstGeom prst="rect">
            <a:avLst/>
          </a:prstGeom>
        </p:spPr>
      </p:pic>
      <p:sp>
        <p:nvSpPr>
          <p:cNvPr id="59" name=""/>
          <p:cNvSpPr/>
          <p:nvPr/>
        </p:nvSpPr>
        <p:spPr>
          <a:xfrm>
            <a:off x="6421758" y="4826452"/>
            <a:ext cx="816428" cy="35378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60" name=""/>
          <p:cNvSpPr/>
          <p:nvPr/>
        </p:nvSpPr>
        <p:spPr>
          <a:xfrm>
            <a:off x="7404193" y="4584244"/>
            <a:ext cx="816428" cy="35378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61" name=""/>
          <p:cNvSpPr/>
          <p:nvPr/>
        </p:nvSpPr>
        <p:spPr>
          <a:xfrm>
            <a:off x="8302266" y="4351564"/>
            <a:ext cx="1578430" cy="35378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7690802" y="5488257"/>
            <a:ext cx="1769286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Object Detection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3" name="화살표: 왼쪽 2"/>
          <p:cNvSpPr/>
          <p:nvPr/>
        </p:nvSpPr>
        <p:spPr>
          <a:xfrm rot="15889395">
            <a:off x="7811930" y="4956092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64" name="화살표: 왼쪽 2"/>
          <p:cNvSpPr/>
          <p:nvPr/>
        </p:nvSpPr>
        <p:spPr>
          <a:xfrm rot="16879394">
            <a:off x="8767152" y="4877170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65" name="화살표: 왼쪽 2"/>
          <p:cNvSpPr/>
          <p:nvPr/>
        </p:nvSpPr>
        <p:spPr>
          <a:xfrm rot="13340490">
            <a:off x="7232265" y="5206464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66" name=""/>
          <p:cNvSpPr/>
          <p:nvPr/>
        </p:nvSpPr>
        <p:spPr>
          <a:xfrm>
            <a:off x="2626725" y="4422321"/>
            <a:ext cx="3796392" cy="10749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67" name=""/>
          <p:cNvSpPr/>
          <p:nvPr/>
        </p:nvSpPr>
        <p:spPr>
          <a:xfrm>
            <a:off x="6469383" y="4452257"/>
            <a:ext cx="938892" cy="4354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68" name="TextBox 9"/>
          <p:cNvSpPr txBox="1"/>
          <p:nvPr/>
        </p:nvSpPr>
        <p:spPr>
          <a:xfrm>
            <a:off x="3502523" y="5790334"/>
            <a:ext cx="1769286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Feature Extract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9" name="화살표: 왼쪽 2"/>
          <p:cNvSpPr/>
          <p:nvPr/>
        </p:nvSpPr>
        <p:spPr>
          <a:xfrm rot="16879394">
            <a:off x="3952945" y="5424181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sp>
        <p:nvSpPr>
          <p:cNvPr id="70" name="TextBox 9"/>
          <p:cNvSpPr txBox="1"/>
          <p:nvPr/>
        </p:nvSpPr>
        <p:spPr>
          <a:xfrm>
            <a:off x="7004548" y="5815734"/>
            <a:ext cx="5187452" cy="31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ImageNet </a:t>
            </a:r>
            <a:r>
              <a:rPr lang="ko-KR" altLang="en-US" sz="1500">
                <a:latin typeface="Franklin Gothic Medium"/>
                <a:ea typeface="나눔고딕"/>
              </a:rPr>
              <a:t>데이터로 </a:t>
            </a:r>
            <a:r>
              <a:rPr lang="en-US" altLang="ko-KR" sz="1500">
                <a:latin typeface="Franklin Gothic Medium"/>
                <a:ea typeface="나눔고딕"/>
              </a:rPr>
              <a:t>Pre-train </a:t>
            </a:r>
            <a:r>
              <a:rPr lang="ko-KR" altLang="en-US" sz="1500">
                <a:latin typeface="Franklin Gothic Medium"/>
                <a:ea typeface="나눔고딕"/>
              </a:rPr>
              <a:t>된 모델을 가져와 </a:t>
            </a:r>
            <a:r>
              <a:rPr lang="en-US" altLang="ko-KR" sz="1500">
                <a:latin typeface="Franklin Gothic Medium"/>
                <a:ea typeface="나눔고딕"/>
              </a:rPr>
              <a:t>fine tuning</a:t>
            </a:r>
            <a:endParaRPr lang="en-US" altLang="ko-KR" sz="1500">
              <a:latin typeface="Franklin Gothic Medium"/>
              <a:ea typeface="나눔고딕"/>
            </a:endParaRPr>
          </a:p>
        </p:txBody>
      </p:sp>
      <p:sp>
        <p:nvSpPr>
          <p:cNvPr id="71" name="TextBox 9"/>
          <p:cNvSpPr txBox="1"/>
          <p:nvPr/>
        </p:nvSpPr>
        <p:spPr>
          <a:xfrm>
            <a:off x="2480174" y="6095135"/>
            <a:ext cx="3615826" cy="54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특징을 추출하는 것이 목적이기에</a:t>
            </a:r>
            <a:endParaRPr lang="ko-KR" altLang="en-US" sz="1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Classificatino</a:t>
            </a:r>
            <a:r>
              <a:rPr lang="ko-KR" altLang="en-US" sz="1500">
                <a:latin typeface="Franklin Gothic Medium"/>
                <a:ea typeface="나눔고딕"/>
              </a:rPr>
              <a:t> 목적으로 만들어진 모델 사용</a:t>
            </a:r>
            <a:endParaRPr lang="ko-KR" altLang="en-US" sz="1500">
              <a:latin typeface="Franklin Gothic Medium"/>
              <a:ea typeface="나눔고딕"/>
            </a:endParaRPr>
          </a:p>
        </p:txBody>
      </p:sp>
      <p:sp>
        <p:nvSpPr>
          <p:cNvPr id="72" name=""/>
          <p:cNvSpPr/>
          <p:nvPr/>
        </p:nvSpPr>
        <p:spPr>
          <a:xfrm>
            <a:off x="9621252" y="1606097"/>
            <a:ext cx="716641" cy="36059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73" name="TextBox 9"/>
          <p:cNvSpPr txBox="1"/>
          <p:nvPr/>
        </p:nvSpPr>
        <p:spPr>
          <a:xfrm>
            <a:off x="10411326" y="1637434"/>
            <a:ext cx="1155200" cy="316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 : Backbone</a:t>
            </a:r>
            <a:endParaRPr lang="en-US" altLang="ko-KR" sz="1500">
              <a:latin typeface="Franklin Gothic Medium"/>
              <a:ea typeface="나눔고딕"/>
            </a:endParaRPr>
          </a:p>
        </p:txBody>
      </p:sp>
      <p:sp>
        <p:nvSpPr>
          <p:cNvPr id="75" name=""/>
          <p:cNvSpPr/>
          <p:nvPr/>
        </p:nvSpPr>
        <p:spPr>
          <a:xfrm>
            <a:off x="9574534" y="2105477"/>
            <a:ext cx="816428" cy="35378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76" name="TextBox 9"/>
          <p:cNvSpPr txBox="1"/>
          <p:nvPr/>
        </p:nvSpPr>
        <p:spPr>
          <a:xfrm>
            <a:off x="10420850" y="2120033"/>
            <a:ext cx="1155200" cy="319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 : Head</a:t>
            </a:r>
            <a:endParaRPr lang="en-US" altLang="ko-KR" sz="1500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7" y="411654"/>
            <a:ext cx="11821071" cy="6446346"/>
            <a:chOff x="863600" y="444499"/>
            <a:chExt cx="11328400" cy="6413501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v1 - Loss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16942" y="2024203"/>
            <a:ext cx="7623036" cy="4243575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581" y="6199577"/>
            <a:ext cx="276250" cy="348947"/>
          </a:xfrm>
          <a:prstGeom prst="rect">
            <a:avLst/>
          </a:prstGeom>
        </p:spPr>
      </p:pic>
      <p:sp>
        <p:nvSpPr>
          <p:cNvPr id="61" name="TextBox 9"/>
          <p:cNvSpPr txBox="1"/>
          <p:nvPr/>
        </p:nvSpPr>
        <p:spPr>
          <a:xfrm>
            <a:off x="805411" y="6191922"/>
            <a:ext cx="3456573" cy="336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: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 Hyper Paramerter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5" name="TextBox 9"/>
          <p:cNvSpPr txBox="1"/>
          <p:nvPr/>
        </p:nvSpPr>
        <p:spPr>
          <a:xfrm>
            <a:off x="8534720" y="6173851"/>
            <a:ext cx="2884811" cy="2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Franklin Gothic Medium"/>
                <a:ea typeface="나눔고딕"/>
              </a:rPr>
              <a:t>: Bounding Box</a:t>
            </a:r>
            <a:r>
              <a:rPr lang="ko-KR" altLang="en-US" sz="1200">
                <a:latin typeface="Franklin Gothic Medium"/>
                <a:ea typeface="나눔고딕"/>
              </a:rPr>
              <a:t> 좌표 손실에 대한 파라미터</a:t>
            </a:r>
            <a:endParaRPr lang="ko-KR" altLang="en-US" sz="1200">
              <a:latin typeface="Franklin Gothic Medium"/>
              <a:ea typeface="나눔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18519" y="6113506"/>
            <a:ext cx="404173" cy="404173"/>
          </a:xfrm>
          <a:prstGeom prst="rect">
            <a:avLst/>
          </a:prstGeom>
        </p:spPr>
      </p:pic>
      <p:sp>
        <p:nvSpPr>
          <p:cNvPr id="67" name="TextBox 9"/>
          <p:cNvSpPr txBox="1"/>
          <p:nvPr/>
        </p:nvSpPr>
        <p:spPr>
          <a:xfrm>
            <a:off x="5547413" y="6172376"/>
            <a:ext cx="2694571" cy="3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:</a:t>
            </a:r>
            <a:r>
              <a:rPr lang="ko-KR" altLang="en-US" sz="1700" b="1">
                <a:latin typeface="Franklin Gothic Medium"/>
                <a:ea typeface="나눔고딕"/>
              </a:rPr>
              <a:t> </a:t>
            </a:r>
            <a:r>
              <a:rPr lang="ko-KR" altLang="en-US" sz="1300" b="1">
                <a:latin typeface="Franklin Gothic Medium"/>
                <a:ea typeface="나눔고딕"/>
              </a:rPr>
              <a:t> </a:t>
            </a:r>
            <a:r>
              <a:rPr lang="en-US" altLang="ko-KR" sz="1300" b="1">
                <a:latin typeface="Franklin Gothic Medium"/>
                <a:ea typeface="나눔고딕"/>
              </a:rPr>
              <a:t>Object</a:t>
            </a:r>
            <a:r>
              <a:rPr lang="ko-KR" altLang="en-US" sz="1300" b="1">
                <a:latin typeface="Franklin Gothic Medium"/>
                <a:ea typeface="나눔고딕"/>
              </a:rPr>
              <a:t>가 존재  하지 않는다면</a:t>
            </a:r>
            <a:endParaRPr lang="ko-KR" altLang="en-US" sz="1300" b="1">
              <a:latin typeface="Franklin Gothic Medium"/>
              <a:ea typeface="나눔고딕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64919" y="6164355"/>
            <a:ext cx="503517" cy="365049"/>
          </a:xfrm>
          <a:prstGeom prst="rect">
            <a:avLst/>
          </a:prstGeom>
        </p:spPr>
      </p:pic>
      <p:sp>
        <p:nvSpPr>
          <p:cNvPr id="69" name="TextBox 9"/>
          <p:cNvSpPr txBox="1"/>
          <p:nvPr/>
        </p:nvSpPr>
        <p:spPr>
          <a:xfrm>
            <a:off x="3287633" y="6200976"/>
            <a:ext cx="2340785" cy="33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: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300" b="1">
                <a:latin typeface="Franklin Gothic Medium"/>
                <a:ea typeface="나눔고딕"/>
              </a:rPr>
              <a:t>Object</a:t>
            </a:r>
            <a:r>
              <a:rPr lang="ko-KR" altLang="en-US" sz="1300" b="1">
                <a:latin typeface="Franklin Gothic Medium"/>
                <a:ea typeface="나눔고딕"/>
              </a:rPr>
              <a:t>가 존재 한다면</a:t>
            </a:r>
            <a:endParaRPr lang="ko-KR" altLang="en-US" sz="1300" b="1">
              <a:latin typeface="Franklin Gothic Medium"/>
              <a:ea typeface="나눔고딕"/>
            </a:endParaRPr>
          </a:p>
        </p:txBody>
      </p:sp>
      <p:sp>
        <p:nvSpPr>
          <p:cNvPr id="71" name="TextBox 9"/>
          <p:cNvSpPr txBox="1"/>
          <p:nvPr/>
        </p:nvSpPr>
        <p:spPr>
          <a:xfrm>
            <a:off x="2476750" y="4731802"/>
            <a:ext cx="2041429" cy="25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 b="1">
              <a:latin typeface="Franklin Gothic Medium"/>
              <a:ea typeface="나눔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536575" y="1092041"/>
            <a:ext cx="7540625" cy="2967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latin typeface="Franklin Gothic Medium"/>
                <a:ea typeface="SB 어그로 Light"/>
              </a:rPr>
              <a:t>Grid</a:t>
            </a:r>
            <a:r>
              <a:rPr lang="ko-KR" altLang="en-US" sz="1400">
                <a:latin typeface="Franklin Gothic Medium"/>
                <a:ea typeface="SB 어그로 Light"/>
              </a:rPr>
              <a:t> 별 두 개 </a:t>
            </a:r>
            <a:r>
              <a:rPr lang="en-US" altLang="ko-KR" sz="1400">
                <a:latin typeface="Franklin Gothic Medium"/>
                <a:ea typeface="SB 어그로 Light"/>
              </a:rPr>
              <a:t>Box</a:t>
            </a:r>
            <a:r>
              <a:rPr lang="ko-KR" altLang="en-US" sz="1400">
                <a:latin typeface="Franklin Gothic Medium"/>
                <a:ea typeface="SB 어그로 Light"/>
              </a:rPr>
              <a:t> 중 </a:t>
            </a:r>
            <a:r>
              <a:rPr lang="en-US" altLang="ko-KR" sz="1400">
                <a:latin typeface="Franklin Gothic Medium"/>
                <a:ea typeface="SB 어그로 Light"/>
              </a:rPr>
              <a:t>Ground Truth</a:t>
            </a:r>
            <a:r>
              <a:rPr lang="ko-KR" altLang="en-US" sz="1400">
                <a:latin typeface="Franklin Gothic Medium"/>
                <a:ea typeface="SB 어그로 Light"/>
              </a:rPr>
              <a:t>와 </a:t>
            </a:r>
            <a:r>
              <a:rPr lang="en-US" altLang="ko-KR" sz="1400">
                <a:latin typeface="Franklin Gothic Medium"/>
                <a:ea typeface="SB 어그로 Light"/>
              </a:rPr>
              <a:t>IOU</a:t>
            </a:r>
            <a:r>
              <a:rPr lang="ko-KR" altLang="en-US" sz="1400">
                <a:latin typeface="Franklin Gothic Medium"/>
                <a:ea typeface="SB 어그로 Light"/>
              </a:rPr>
              <a:t>가 더 큰 한 개 </a:t>
            </a:r>
            <a:r>
              <a:rPr lang="en-US" altLang="ko-KR" sz="1400">
                <a:latin typeface="Franklin Gothic Medium"/>
                <a:ea typeface="SB 어그로 Light"/>
              </a:rPr>
              <a:t>Box</a:t>
            </a:r>
            <a:r>
              <a:rPr lang="ko-KR" altLang="en-US" sz="1400">
                <a:latin typeface="Franklin Gothic Medium"/>
                <a:ea typeface="SB 어그로 Light"/>
              </a:rPr>
              <a:t>에 대해서만 </a:t>
            </a:r>
            <a:r>
              <a:rPr lang="en-US" altLang="ko-KR" sz="1400">
                <a:latin typeface="Franklin Gothic Medium"/>
                <a:ea typeface="SB 어그로 Light"/>
              </a:rPr>
              <a:t>Loss</a:t>
            </a:r>
            <a:r>
              <a:rPr lang="ko-KR" altLang="en-US" sz="1400">
                <a:latin typeface="Franklin Gothic Medium"/>
                <a:ea typeface="SB 어그로 Light"/>
              </a:rPr>
              <a:t>를 계산하고 학습</a:t>
            </a:r>
            <a:endParaRPr lang="ko-KR" altLang="en-US" sz="1400">
              <a:latin typeface="Franklin Gothic Medium"/>
              <a:ea typeface="SB 어그로 Light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6095999" y="2245017"/>
            <a:ext cx="6096001" cy="3009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latin typeface="SB 어그로 Light"/>
                <a:ea typeface="SB 어그로 Light"/>
              </a:rPr>
              <a:t>grid cell i</a:t>
            </a:r>
            <a:r>
              <a:rPr lang="ko-KR" altLang="en-US" sz="1400">
                <a:latin typeface="SB 어그로 Light"/>
                <a:ea typeface="SB 어그로 Light"/>
              </a:rPr>
              <a:t>의 </a:t>
            </a:r>
            <a:r>
              <a:rPr lang="en-US" altLang="ko-KR" sz="1400">
                <a:latin typeface="SB 어그로 Light"/>
                <a:ea typeface="SB 어그로 Light"/>
              </a:rPr>
              <a:t>Bounding box predictor j</a:t>
            </a:r>
            <a:r>
              <a:rPr lang="ko-KR" altLang="en-US" sz="1400">
                <a:latin typeface="SB 어그로 Light"/>
                <a:ea typeface="SB 어그로 Light"/>
              </a:rPr>
              <a:t>에 대해 </a:t>
            </a:r>
            <a:r>
              <a:rPr lang="en-US" altLang="ko-KR" sz="1400">
                <a:latin typeface="SB 어그로 Light"/>
                <a:ea typeface="SB 어그로 Light"/>
              </a:rPr>
              <a:t>x</a:t>
            </a:r>
            <a:r>
              <a:rPr lang="ko-KR" altLang="en-US" sz="1400">
                <a:latin typeface="SB 어그로 Light"/>
                <a:ea typeface="SB 어그로 Light"/>
              </a:rPr>
              <a:t>와 </a:t>
            </a:r>
            <a:r>
              <a:rPr lang="en-US" altLang="ko-KR" sz="1400">
                <a:latin typeface="SB 어그로 Light"/>
                <a:ea typeface="SB 어그로 Light"/>
              </a:rPr>
              <a:t>y</a:t>
            </a:r>
            <a:r>
              <a:rPr lang="ko-KR" altLang="en-US" sz="1400">
                <a:latin typeface="SB 어그로 Light"/>
                <a:ea typeface="SB 어그로 Light"/>
              </a:rPr>
              <a:t>의 </a:t>
            </a:r>
            <a:r>
              <a:rPr lang="en-US" altLang="ko-KR" sz="1400">
                <a:latin typeface="SB 어그로 Light"/>
                <a:ea typeface="SB 어그로 Light"/>
              </a:rPr>
              <a:t>loss</a:t>
            </a:r>
            <a:r>
              <a:rPr lang="ko-KR" altLang="en-US" sz="1400">
                <a:latin typeface="SB 어그로 Light"/>
                <a:ea typeface="SB 어그로 Light"/>
              </a:rPr>
              <a:t>를 계산</a:t>
            </a:r>
            <a:endParaRPr lang="ko-KR" altLang="en-US" sz="1400">
              <a:latin typeface="SB 어그로 Light"/>
              <a:ea typeface="SB 어그로 Light"/>
            </a:endParaRPr>
          </a:p>
        </p:txBody>
      </p:sp>
      <p:sp>
        <p:nvSpPr>
          <p:cNvPr id="77" name="TextBox 9"/>
          <p:cNvSpPr txBox="1"/>
          <p:nvPr/>
        </p:nvSpPr>
        <p:spPr>
          <a:xfrm>
            <a:off x="539349" y="1340984"/>
            <a:ext cx="8232680" cy="67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>
                <a:latin typeface="SB 어그로 Light"/>
                <a:ea typeface="SB 어그로 Light"/>
              </a:rPr>
              <a:t>문제 </a:t>
            </a:r>
            <a:r>
              <a:rPr lang="en-US" altLang="ko-KR" sz="1300">
                <a:latin typeface="SB 어그로 Light"/>
                <a:ea typeface="SB 어그로 Light"/>
              </a:rPr>
              <a:t>1</a:t>
            </a:r>
            <a:r>
              <a:rPr lang="ko-KR" altLang="en-US" sz="1300">
                <a:latin typeface="SB 어그로 Light"/>
                <a:ea typeface="SB 어그로 Light"/>
              </a:rPr>
              <a:t> </a:t>
            </a:r>
            <a:r>
              <a:rPr lang="en-US" altLang="ko-KR" sz="1300">
                <a:latin typeface="SB 어그로 Light"/>
                <a:ea typeface="SB 어그로 Light"/>
              </a:rPr>
              <a:t>)</a:t>
            </a:r>
            <a:r>
              <a:rPr lang="ko-KR" altLang="en-US" sz="1300">
                <a:latin typeface="SB 어그로 Light"/>
                <a:ea typeface="SB 어그로 Light"/>
              </a:rPr>
              <a:t> </a:t>
            </a:r>
            <a:r>
              <a:rPr lang="en-US" altLang="ko-KR" sz="1300">
                <a:latin typeface="SB 어그로 Light"/>
                <a:ea typeface="SB 어그로 Light"/>
              </a:rPr>
              <a:t>2-stage Detector</a:t>
            </a:r>
            <a:r>
              <a:rPr lang="ko-KR" altLang="en-US" sz="1300">
                <a:latin typeface="SB 어그로 Light"/>
                <a:ea typeface="SB 어그로 Light"/>
              </a:rPr>
              <a:t>와 다르게 </a:t>
            </a:r>
            <a:r>
              <a:rPr lang="en-US" altLang="ko-KR" sz="1300">
                <a:latin typeface="SB 어그로 Light"/>
                <a:ea typeface="SB 어그로 Light"/>
              </a:rPr>
              <a:t>Localization</a:t>
            </a:r>
            <a:r>
              <a:rPr lang="ko-KR" altLang="en-US" sz="1300">
                <a:latin typeface="SB 어그로 Light"/>
                <a:ea typeface="SB 어그로 Light"/>
              </a:rPr>
              <a:t> </a:t>
            </a:r>
            <a:r>
              <a:rPr lang="en-US" altLang="ko-KR" sz="1300">
                <a:latin typeface="SB 어그로 Light"/>
                <a:ea typeface="SB 어그로 Light"/>
              </a:rPr>
              <a:t>Error</a:t>
            </a:r>
            <a:r>
              <a:rPr lang="ko-KR" altLang="en-US" sz="1300">
                <a:latin typeface="SB 어그로 Light"/>
                <a:ea typeface="SB 어그로 Light"/>
              </a:rPr>
              <a:t>와</a:t>
            </a:r>
            <a:r>
              <a:rPr lang="en-US" altLang="ko-KR" sz="1300">
                <a:latin typeface="SB 어그로 Light"/>
                <a:ea typeface="SB 어그로 Light"/>
              </a:rPr>
              <a:t> Classificatino Error</a:t>
            </a:r>
            <a:r>
              <a:rPr lang="ko-KR" altLang="en-US" sz="1300">
                <a:latin typeface="SB 어그로 Light"/>
                <a:ea typeface="SB 어그로 Light"/>
              </a:rPr>
              <a:t>를 동일하게 가중치준다</a:t>
            </a:r>
            <a:endParaRPr lang="ko-KR" altLang="en-US" sz="1300">
              <a:latin typeface="SB 어그로 Light"/>
              <a:ea typeface="SB 어그로 Light"/>
            </a:endParaRPr>
          </a:p>
          <a:p>
            <a:pPr lvl="0">
              <a:defRPr/>
            </a:pPr>
            <a:r>
              <a:rPr lang="ko-KR" altLang="en-US" sz="1300">
                <a:latin typeface="SB 어그로 Light"/>
                <a:ea typeface="SB 어그로 Light"/>
              </a:rPr>
              <a:t>문제 </a:t>
            </a:r>
            <a:r>
              <a:rPr lang="en-US" altLang="ko-KR" sz="1300">
                <a:latin typeface="SB 어그로 Light"/>
                <a:ea typeface="SB 어그로 Light"/>
              </a:rPr>
              <a:t>2</a:t>
            </a:r>
            <a:r>
              <a:rPr lang="ko-KR" altLang="en-US" sz="1300">
                <a:latin typeface="SB 어그로 Light"/>
                <a:ea typeface="SB 어그로 Light"/>
              </a:rPr>
              <a:t> </a:t>
            </a:r>
            <a:r>
              <a:rPr lang="en-US" altLang="ko-KR" sz="1300">
                <a:latin typeface="SB 어그로 Light"/>
                <a:ea typeface="SB 어그로 Light"/>
              </a:rPr>
              <a:t>)</a:t>
            </a:r>
            <a:r>
              <a:rPr lang="ko-KR" altLang="en-US" sz="1300">
                <a:latin typeface="SB 어그로 Light"/>
                <a:ea typeface="SB 어그로 Light"/>
              </a:rPr>
              <a:t> 객체를 포함하고 있지 않은 </a:t>
            </a:r>
            <a:r>
              <a:rPr lang="en-US" altLang="ko-KR" sz="1300">
                <a:latin typeface="SB 어그로 Light"/>
                <a:ea typeface="SB 어그로 Light"/>
              </a:rPr>
              <a:t>grid cell</a:t>
            </a:r>
            <a:r>
              <a:rPr lang="ko-KR" altLang="en-US" sz="1300">
                <a:latin typeface="SB 어그로 Light"/>
                <a:ea typeface="SB 어그로 Light"/>
              </a:rPr>
              <a:t>은</a:t>
            </a:r>
            <a:r>
              <a:rPr lang="en-US" altLang="ko-KR" sz="1300">
                <a:latin typeface="SB 어그로 Light"/>
                <a:ea typeface="SB 어그로 Light"/>
              </a:rPr>
              <a:t> confidence </a:t>
            </a:r>
            <a:r>
              <a:rPr lang="ko-KR" altLang="en-US" sz="1300">
                <a:latin typeface="SB 어그로 Light"/>
                <a:ea typeface="SB 어그로 Light"/>
              </a:rPr>
              <a:t>값이 </a:t>
            </a:r>
            <a:r>
              <a:rPr lang="en-US" altLang="ko-KR" sz="1300">
                <a:latin typeface="SB 어그로 Light"/>
                <a:ea typeface="SB 어그로 Light"/>
              </a:rPr>
              <a:t>0</a:t>
            </a:r>
            <a:r>
              <a:rPr lang="ko-KR" altLang="en-US" sz="1300">
                <a:latin typeface="SB 어그로 Light"/>
                <a:ea typeface="SB 어그로 Light"/>
              </a:rPr>
              <a:t>을 갖는다 </a:t>
            </a:r>
            <a:endParaRPr lang="en-US" altLang="ko-KR" sz="1300">
              <a:latin typeface="SB 어그로 Light"/>
              <a:ea typeface="SB 어그로 Light"/>
            </a:endParaRPr>
          </a:p>
          <a:p>
            <a:pPr lvl="0">
              <a:defRPr/>
            </a:pPr>
            <a:r>
              <a:rPr lang="ko-KR" altLang="en-US" sz="1300">
                <a:latin typeface="SB 어그로 Light"/>
                <a:ea typeface="SB 어그로 Light"/>
              </a:rPr>
              <a:t>               </a:t>
            </a:r>
            <a:r>
              <a:rPr lang="en-US" altLang="ko-KR" sz="1300">
                <a:latin typeface="SB 어그로 Light"/>
                <a:ea typeface="SB 어그로 Light"/>
              </a:rPr>
              <a:t>=&gt;</a:t>
            </a:r>
            <a:r>
              <a:rPr lang="ko-KR" altLang="en-US" sz="1300">
                <a:latin typeface="SB 어그로 Light"/>
                <a:ea typeface="SB 어그로 Light"/>
              </a:rPr>
              <a:t> 모형이 불안정해짐 </a:t>
            </a:r>
            <a:endParaRPr lang="ko-KR" altLang="en-US" sz="1300">
              <a:latin typeface="SB 어그로 Light"/>
              <a:ea typeface="SB 어그로 Light"/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9819" y="2100859"/>
            <a:ext cx="2174480" cy="3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7" y="411654"/>
            <a:ext cx="11821071" cy="6446346"/>
            <a:chOff x="863600" y="444499"/>
            <a:chExt cx="11328400" cy="6413501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v1 - LocalizationLoss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536575" y="1092041"/>
            <a:ext cx="7540625" cy="9444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latin typeface="Franklin Gothic Medium"/>
                <a:ea typeface="SB 어그로 Light"/>
              </a:rPr>
              <a:t>1.</a:t>
            </a:r>
            <a:r>
              <a:rPr lang="ko-KR" altLang="en-US" sz="1400">
                <a:latin typeface="Franklin Gothic Medium"/>
                <a:ea typeface="SB 어그로 Light"/>
              </a:rPr>
              <a:t> 많은</a:t>
            </a:r>
            <a:r>
              <a:rPr lang="en-US" altLang="ko-KR" sz="1400">
                <a:latin typeface="Franklin Gothic Medium"/>
                <a:ea typeface="SB 어그로 Light"/>
              </a:rPr>
              <a:t> grid cell</a:t>
            </a:r>
            <a:r>
              <a:rPr lang="ko-KR" altLang="en-US" sz="1400">
                <a:latin typeface="Franklin Gothic Medium"/>
                <a:ea typeface="SB 어그로 Light"/>
              </a:rPr>
              <a:t>은 객체를 포함하지 않음</a:t>
            </a:r>
            <a:endParaRPr lang="ko-KR" altLang="en-US" sz="1400">
              <a:latin typeface="Franklin Gothic Medium"/>
              <a:ea typeface="SB 어그로 Light"/>
            </a:endParaRPr>
          </a:p>
          <a:p>
            <a:pPr>
              <a:defRPr/>
            </a:pPr>
            <a:r>
              <a:rPr lang="en-US" altLang="ko-KR" sz="1400">
                <a:latin typeface="Franklin Gothic Medium"/>
                <a:ea typeface="SB 어그로 Light"/>
              </a:rPr>
              <a:t>2.</a:t>
            </a:r>
            <a:r>
              <a:rPr lang="ko-KR" altLang="en-US" sz="1400">
                <a:latin typeface="Franklin Gothic Medium"/>
                <a:ea typeface="SB 어그로 Light"/>
              </a:rPr>
              <a:t> </a:t>
            </a:r>
            <a:r>
              <a:rPr lang="en-US" altLang="ko-KR" sz="1400">
                <a:latin typeface="Franklin Gothic Medium"/>
                <a:ea typeface="SB 어그로 Light"/>
              </a:rPr>
              <a:t>confidence score</a:t>
            </a:r>
            <a:r>
              <a:rPr lang="ko-KR" altLang="en-US" sz="1400">
                <a:latin typeface="Franklin Gothic Medium"/>
                <a:ea typeface="SB 어그로 Light"/>
              </a:rPr>
              <a:t>가 </a:t>
            </a:r>
            <a:r>
              <a:rPr lang="en-US" altLang="ko-KR" sz="1400">
                <a:latin typeface="Franklin Gothic Medium"/>
                <a:ea typeface="SB 어그로 Light"/>
              </a:rPr>
              <a:t>0</a:t>
            </a:r>
            <a:r>
              <a:rPr lang="ko-KR" altLang="en-US" sz="1400">
                <a:latin typeface="Franklin Gothic Medium"/>
                <a:ea typeface="SB 어그로 Light"/>
              </a:rPr>
              <a:t>이 되어 객체를 포합하는 </a:t>
            </a:r>
            <a:r>
              <a:rPr lang="en-US" altLang="ko-KR" sz="1400">
                <a:latin typeface="Franklin Gothic Medium"/>
                <a:ea typeface="SB 어그로 Light"/>
              </a:rPr>
              <a:t>grid cell</a:t>
            </a:r>
            <a:r>
              <a:rPr lang="ko-KR" altLang="en-US" sz="1400">
                <a:latin typeface="Franklin Gothic Medium"/>
                <a:ea typeface="SB 어그로 Light"/>
              </a:rPr>
              <a:t>의</a:t>
            </a:r>
            <a:r>
              <a:rPr lang="en-US" altLang="ko-KR" sz="1400">
                <a:latin typeface="Franklin Gothic Medium"/>
                <a:ea typeface="SB 어그로 Light"/>
              </a:rPr>
              <a:t> gradient</a:t>
            </a:r>
            <a:r>
              <a:rPr lang="ko-KR" altLang="en-US" sz="1400">
                <a:latin typeface="Franklin Gothic Medium"/>
                <a:ea typeface="SB 어그로 Light"/>
              </a:rPr>
              <a:t>를 압도하여 모델이 불안정해질 수 있다</a:t>
            </a:r>
            <a:r>
              <a:rPr lang="en-US" altLang="ko-KR" sz="1400">
                <a:latin typeface="Franklin Gothic Medium"/>
                <a:ea typeface="SB 어그로 Light"/>
              </a:rPr>
              <a:t>.</a:t>
            </a:r>
            <a:endParaRPr lang="en-US" altLang="ko-KR" sz="1400">
              <a:latin typeface="Franklin Gothic Medium"/>
              <a:ea typeface="SB 어그로 Light"/>
            </a:endParaRPr>
          </a:p>
          <a:p>
            <a:pPr>
              <a:defRPr/>
            </a:pPr>
            <a:r>
              <a:rPr lang="en-US" altLang="ko-KR" sz="1400">
                <a:latin typeface="Franklin Gothic Medium"/>
                <a:ea typeface="SB 어그로 Light"/>
              </a:rPr>
              <a:t>=&gt; cood</a:t>
            </a:r>
            <a:r>
              <a:rPr lang="ko-KR" altLang="en-US" sz="1400">
                <a:latin typeface="Franklin Gothic Medium"/>
                <a:ea typeface="SB 어그로 Light"/>
              </a:rPr>
              <a:t>를 </a:t>
            </a:r>
            <a:r>
              <a:rPr lang="en-US" altLang="ko-KR" sz="1400">
                <a:latin typeface="Franklin Gothic Medium"/>
                <a:ea typeface="SB 어그로 Light"/>
              </a:rPr>
              <a:t>5</a:t>
            </a:r>
            <a:r>
              <a:rPr lang="ko-KR" altLang="en-US" sz="1400">
                <a:latin typeface="Franklin Gothic Medium"/>
                <a:ea typeface="SB 어그로 Light"/>
              </a:rPr>
              <a:t>로 설정 하여 높은 </a:t>
            </a:r>
            <a:endParaRPr lang="ko-KR" altLang="en-US" sz="1400">
              <a:latin typeface="Franklin Gothic Medium"/>
              <a:ea typeface="SB 어그로 Light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3355" y="2570051"/>
            <a:ext cx="6905163" cy="2464022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3180" y="1476338"/>
            <a:ext cx="3038820" cy="698579"/>
          </a:xfrm>
          <a:prstGeom prst="rect">
            <a:avLst/>
          </a:prstGeom>
        </p:spPr>
      </p:pic>
      <p:sp>
        <p:nvSpPr>
          <p:cNvPr id="84" name=""/>
          <p:cNvSpPr/>
          <p:nvPr/>
        </p:nvSpPr>
        <p:spPr>
          <a:xfrm>
            <a:off x="849946" y="5093018"/>
            <a:ext cx="6214429" cy="48990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크기가 큰 bounding box의 작은 오류가 크기가 작은 bounding box의 오류보다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SB 어그로 Light"/>
              <a:ea typeface="SB 어그로 Light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 덜 중요하다는 것을 반영하기 위해</a:t>
            </a: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ea typeface="SB 어그로 Light"/>
              </a:rPr>
              <a:t> </a:t>
            </a: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값에 루트를 씌어주게 됩니다.</a:t>
            </a:r>
            <a:r>
              <a:rPr xmlns:mc="http://schemas.openxmlformats.org/markup-compatibility/2006" xmlns:hp="http://schemas.haansoft.com/office/presentation/8.0" sz="1300" b="0" i="0" strike="noStrike" mc:Ignorable="hp" hp:hslEmbossed="0">
                <a:solidFill>
                  <a:srgbClr val="000000">
                    <a:alpha val="100000"/>
                  </a:srgbClr>
                </a:solidFill>
                <a:ea typeface="SB 어그로 Light"/>
              </a:rPr>
              <a:t> </a:t>
            </a:r>
            <a:endParaRPr xmlns:mc="http://schemas.openxmlformats.org/markup-compatibility/2006" xmlns:hp="http://schemas.haansoft.com/office/presentation/8.0" sz="1300" b="0" i="0" strike="noStrike" mc:Ignorable="hp" hp:hslEmbossed="0">
              <a:solidFill>
                <a:srgbClr val="000000">
                  <a:alpha val="100000"/>
                </a:srgbClr>
              </a:solidFill>
              <a:latin typeface="SB 어그로 Light"/>
              <a:ea typeface="SB 어그로 Light"/>
            </a:endParaRPr>
          </a:p>
        </p:txBody>
      </p:sp>
      <p:sp>
        <p:nvSpPr>
          <p:cNvPr id="85" name="화살표: 왼쪽 2"/>
          <p:cNvSpPr/>
          <p:nvPr/>
        </p:nvSpPr>
        <p:spPr>
          <a:xfrm rot="8488967">
            <a:off x="4922361" y="4569048"/>
            <a:ext cx="634729" cy="354989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4343" y="2273285"/>
            <a:ext cx="1409817" cy="352454"/>
          </a:xfrm>
          <a:prstGeom prst="rect">
            <a:avLst/>
          </a:prstGeom>
        </p:spPr>
      </p:pic>
      <p:sp>
        <p:nvSpPr>
          <p:cNvPr id="87" name=""/>
          <p:cNvSpPr txBox="1"/>
          <p:nvPr/>
        </p:nvSpPr>
        <p:spPr>
          <a:xfrm>
            <a:off x="9928224" y="2325846"/>
            <a:ext cx="2263775" cy="31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latin typeface="Franklin Gothic Medium"/>
                <a:ea typeface="SB 어그로 Light"/>
              </a:rPr>
              <a:t> : ground truth box </a:t>
            </a:r>
            <a:r>
              <a:rPr lang="ko-KR" altLang="en-US" sz="1500">
                <a:latin typeface="Franklin Gothic Medium"/>
                <a:ea typeface="SB 어그로 Light"/>
              </a:rPr>
              <a:t>값</a:t>
            </a:r>
            <a:endParaRPr lang="ko-KR" altLang="en-US" sz="1500">
              <a:latin typeface="Franklin Gothic Medium"/>
              <a:ea typeface="SB 어그로 Light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72440" y="2786046"/>
            <a:ext cx="1428867" cy="396907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9928225" y="2795745"/>
            <a:ext cx="2263775" cy="317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>
                <a:latin typeface="Franklin Gothic Medium"/>
                <a:ea typeface="SB 어그로 Light"/>
              </a:rPr>
              <a:t>예측 </a:t>
            </a:r>
            <a:r>
              <a:rPr lang="en-US" altLang="ko-KR" sz="1500">
                <a:latin typeface="Franklin Gothic Medium"/>
                <a:ea typeface="SB 어그로 Light"/>
              </a:rPr>
              <a:t>bounding box </a:t>
            </a:r>
            <a:r>
              <a:rPr lang="ko-KR" altLang="en-US" sz="1500">
                <a:latin typeface="Franklin Gothic Medium"/>
                <a:ea typeface="SB 어그로 Light"/>
              </a:rPr>
              <a:t>값</a:t>
            </a:r>
            <a:endParaRPr lang="ko-KR" altLang="en-US" sz="1500">
              <a:latin typeface="Franklin Gothic Medium"/>
              <a:ea typeface="SB 어그로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7" y="411654"/>
            <a:ext cx="11821071" cy="6446346"/>
            <a:chOff x="863600" y="444499"/>
            <a:chExt cx="11328400" cy="6413501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v1 - Confidence Loss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1774825" y="1266664"/>
            <a:ext cx="7540625" cy="5157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latin typeface="Franklin Gothic Medium"/>
                <a:ea typeface="SB 어그로 Light"/>
              </a:rPr>
              <a:t>객체를 포함하지 않는 </a:t>
            </a:r>
            <a:r>
              <a:rPr lang="en-US" altLang="ko-KR" sz="1400">
                <a:latin typeface="Franklin Gothic Medium"/>
                <a:ea typeface="SB 어그로 Light"/>
              </a:rPr>
              <a:t>grid cell</a:t>
            </a:r>
            <a:r>
              <a:rPr lang="ko-KR" altLang="en-US" sz="1400">
                <a:latin typeface="Franklin Gothic Medium"/>
                <a:ea typeface="SB 어그로 Light"/>
              </a:rPr>
              <a:t>에 대한 가중치</a:t>
            </a:r>
            <a:r>
              <a:rPr lang="en-US" altLang="ko-KR" sz="1400">
                <a:latin typeface="Franklin Gothic Medium"/>
                <a:ea typeface="SB 어그로 Light"/>
              </a:rPr>
              <a:t>,</a:t>
            </a:r>
            <a:r>
              <a:rPr lang="ko-KR" altLang="en-US" sz="1400">
                <a:latin typeface="Franklin Gothic Medium"/>
                <a:ea typeface="SB 어그로 Light"/>
              </a:rPr>
              <a:t> 논문에서는 </a:t>
            </a:r>
            <a:r>
              <a:rPr lang="en-US" altLang="ko-KR" sz="1400">
                <a:latin typeface="Franklin Gothic Medium"/>
                <a:ea typeface="SB 어그로 Light"/>
              </a:rPr>
              <a:t>0.5</a:t>
            </a:r>
            <a:r>
              <a:rPr lang="ko-KR" altLang="en-US" sz="1400">
                <a:latin typeface="Franklin Gothic Medium"/>
                <a:ea typeface="SB 어그로 Light"/>
              </a:rPr>
              <a:t>로 설정 </a:t>
            </a:r>
            <a:r>
              <a:rPr lang="en-US" altLang="ko-KR" sz="1400">
                <a:latin typeface="Franklin Gothic Medium"/>
                <a:ea typeface="SB 어그로 Light"/>
              </a:rPr>
              <a:t>coord=5</a:t>
            </a:r>
            <a:r>
              <a:rPr lang="ko-KR" altLang="en-US" sz="1400">
                <a:latin typeface="Franklin Gothic Medium"/>
                <a:ea typeface="SB 어그로 Light"/>
              </a:rPr>
              <a:t>로 설정한것에 비해 상당히 작게 설정하여 객체를 포함하지 않는 </a:t>
            </a:r>
            <a:r>
              <a:rPr lang="en-US" altLang="ko-KR" sz="1400">
                <a:latin typeface="Franklin Gothic Medium"/>
                <a:ea typeface="SB 어그로 Light"/>
              </a:rPr>
              <a:t>grid cell</a:t>
            </a:r>
            <a:r>
              <a:rPr lang="ko-KR" altLang="en-US" sz="1400">
                <a:latin typeface="Franklin Gothic Medium"/>
                <a:ea typeface="SB 어그로 Light"/>
              </a:rPr>
              <a:t>의 영향력을 줄임 </a:t>
            </a:r>
            <a:endParaRPr lang="ko-KR" altLang="en-US" sz="1400">
              <a:latin typeface="Franklin Gothic Medium"/>
              <a:ea typeface="SB 어그로 Light"/>
            </a:endParaRPr>
          </a:p>
        </p:txBody>
      </p:sp>
      <p:sp>
        <p:nvSpPr>
          <p:cNvPr id="85" name="화살표: 왼쪽 2"/>
          <p:cNvSpPr/>
          <p:nvPr/>
        </p:nvSpPr>
        <p:spPr>
          <a:xfrm rot="8488967">
            <a:off x="4922361" y="4569048"/>
            <a:ext cx="634729" cy="354989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25590" y="2507675"/>
            <a:ext cx="5775695" cy="3739658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363" y="1190624"/>
            <a:ext cx="1082609" cy="530257"/>
          </a:xfrm>
          <a:prstGeom prst="rect">
            <a:avLst/>
          </a:prstGeom>
        </p:spPr>
      </p:pic>
      <p:sp>
        <p:nvSpPr>
          <p:cNvPr id="95" name=""/>
          <p:cNvSpPr/>
          <p:nvPr/>
        </p:nvSpPr>
        <p:spPr>
          <a:xfrm>
            <a:off x="512739" y="1848168"/>
            <a:ext cx="4481536" cy="3184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Ci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ea typeface="SB 어그로 Light"/>
              </a:rPr>
              <a:t> 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: 객체가 포함되어 있을 경우 1, 그렇지 않을 경우 0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SB 어그로 Light"/>
              <a:ea typeface="SB 어그로 Light"/>
            </a:endParaRPr>
          </a:p>
        </p:txBody>
      </p:sp>
      <p:sp>
        <p:nvSpPr>
          <p:cNvPr id="96" name=""/>
          <p:cNvSpPr/>
          <p:nvPr/>
        </p:nvSpPr>
        <p:spPr>
          <a:xfrm>
            <a:off x="537209" y="2092643"/>
            <a:ext cx="4876166" cy="31845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C</a:t>
            </a:r>
            <a:r>
              <a:rPr xmlns:mc="http://schemas.openxmlformats.org/markup-compatibility/2006" xmlns:hp="http://schemas.haansoft.com/office/presentation/8.0" lang="en-US" altLang="ko-KR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^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i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ea typeface="SB 어그로 Light"/>
              </a:rPr>
              <a:t> </a:t>
            </a:r>
            <a:r>
              <a:rPr xmlns:mc="http://schemas.openxmlformats.org/markup-compatibility/2006" xmlns:hp="http://schemas.haansoft.com/office/presentation/8.0" sz="15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SB 어그로 Light"/>
                <a:ea typeface="SB 어그로 Light"/>
              </a:rPr>
              <a:t>: 예측한 bounding box의 confidence score</a:t>
            </a:r>
            <a:endParaRPr xmlns:mc="http://schemas.openxmlformats.org/markup-compatibility/2006" xmlns:hp="http://schemas.haansoft.com/office/presentation/8.0" sz="1500" b="0" i="0" strike="noStrike" mc:Ignorable="hp" hp:hslEmbossed="0">
              <a:solidFill>
                <a:srgbClr val="000000">
                  <a:alpha val="100000"/>
                </a:srgbClr>
              </a:solidFill>
              <a:latin typeface="SB 어그로 Light"/>
              <a:ea typeface="SB 어그로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7" y="411654"/>
            <a:ext cx="11821071" cy="6446346"/>
            <a:chOff x="863600" y="444499"/>
            <a:chExt cx="11328400" cy="6413501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v1 - Confidence Loss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85" name="화살표: 왼쪽 2"/>
          <p:cNvSpPr/>
          <p:nvPr/>
        </p:nvSpPr>
        <p:spPr>
          <a:xfrm rot="8488967">
            <a:off x="4922361" y="4569048"/>
            <a:ext cx="634729" cy="354989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Franklin Gothic Medium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61683" y="2787566"/>
            <a:ext cx="5668632" cy="2648120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999" y="1516020"/>
            <a:ext cx="3438854" cy="90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2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1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83822" y="1510393"/>
            <a:ext cx="10135326" cy="44720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8" name="TextBox 9"/>
          <p:cNvSpPr txBox="1"/>
          <p:nvPr/>
        </p:nvSpPr>
        <p:spPr>
          <a:xfrm>
            <a:off x="764365" y="1205592"/>
            <a:ext cx="6642909" cy="33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이미지 및 비디오 내에서 유의미한 특정 객체를 감지하는 작업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1075515" y="2040617"/>
            <a:ext cx="308786" cy="338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1)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40" name="TextBox 9"/>
          <p:cNvSpPr txBox="1"/>
          <p:nvPr/>
        </p:nvSpPr>
        <p:spPr>
          <a:xfrm>
            <a:off x="3434540" y="2002516"/>
            <a:ext cx="308786" cy="338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2)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41" name="TextBox 9"/>
          <p:cNvSpPr txBox="1"/>
          <p:nvPr/>
        </p:nvSpPr>
        <p:spPr>
          <a:xfrm>
            <a:off x="5787214" y="2034265"/>
            <a:ext cx="308786" cy="335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3)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42" name="TextBox 9"/>
          <p:cNvSpPr txBox="1"/>
          <p:nvPr/>
        </p:nvSpPr>
        <p:spPr>
          <a:xfrm>
            <a:off x="8978089" y="1869164"/>
            <a:ext cx="308786" cy="338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4)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44" name="TextBox 9"/>
          <p:cNvSpPr txBox="1"/>
          <p:nvPr/>
        </p:nvSpPr>
        <p:spPr>
          <a:xfrm>
            <a:off x="8778065" y="4964791"/>
            <a:ext cx="2636060" cy="332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Pixel</a:t>
            </a:r>
            <a:r>
              <a:rPr lang="ko-KR" altLang="en-US" sz="1600" b="1">
                <a:latin typeface="Franklin Gothic Medium"/>
                <a:ea typeface="나눔고딕"/>
              </a:rPr>
              <a:t>단위 위치 </a:t>
            </a:r>
            <a:r>
              <a:rPr lang="en-US" altLang="ko-KR" sz="1600" b="1">
                <a:latin typeface="Franklin Gothic Medium"/>
                <a:ea typeface="나눔고딕"/>
              </a:rPr>
              <a:t>&amp;</a:t>
            </a:r>
            <a:r>
              <a:rPr lang="ko-KR" altLang="en-US" sz="1600" b="1">
                <a:latin typeface="Franklin Gothic Medium"/>
                <a:ea typeface="나눔고딕"/>
              </a:rPr>
              <a:t> 무엇인지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7" y="411654"/>
            <a:ext cx="11821071" cy="6446346"/>
            <a:chOff x="863600" y="444499"/>
            <a:chExt cx="11328400" cy="6413501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v1: Experiments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9" name="TextBox 9"/>
          <p:cNvSpPr txBox="1"/>
          <p:nvPr/>
        </p:nvSpPr>
        <p:spPr>
          <a:xfrm>
            <a:off x="3669490" y="1253216"/>
            <a:ext cx="6123571" cy="28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300" b="1">
              <a:latin typeface="Franklin Gothic Medium"/>
              <a:ea typeface="나눔고딕"/>
            </a:endParaRPr>
          </a:p>
        </p:txBody>
      </p:sp>
      <p:sp>
        <p:nvSpPr>
          <p:cNvPr id="71" name="TextBox 9"/>
          <p:cNvSpPr txBox="1"/>
          <p:nvPr/>
        </p:nvSpPr>
        <p:spPr>
          <a:xfrm>
            <a:off x="1733591" y="4564329"/>
            <a:ext cx="2041429" cy="253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 b="1">
              <a:latin typeface="Franklin Gothic Medium"/>
              <a:ea typeface="나눔고딕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8283" y="1862534"/>
            <a:ext cx="6049219" cy="4058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v1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한계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1102223" y="1661928"/>
            <a:ext cx="8911160" cy="106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1.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Anchor Box</a:t>
            </a:r>
            <a:r>
              <a:rPr lang="ko-KR" altLang="en-US" sz="1600" b="1">
                <a:latin typeface="Franklin Gothic Medium"/>
                <a:ea typeface="나눔고딕"/>
              </a:rPr>
              <a:t>를 사용하지 않고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Cell</a:t>
            </a:r>
            <a:r>
              <a:rPr lang="ko-KR" altLang="en-US" sz="1600" b="1">
                <a:latin typeface="Franklin Gothic Medium"/>
                <a:ea typeface="나눔고딕"/>
              </a:rPr>
              <a:t> 단위로</a:t>
            </a:r>
            <a:r>
              <a:rPr lang="en-US" altLang="ko-KR" sz="1600" b="1">
                <a:latin typeface="Franklin Gothic Medium"/>
                <a:ea typeface="나눔고딕"/>
              </a:rPr>
              <a:t> Bounding Box Regressor</a:t>
            </a:r>
            <a:r>
              <a:rPr lang="ko-KR" altLang="en-US" sz="1600" b="1">
                <a:latin typeface="Franklin Gothic Medium"/>
                <a:ea typeface="나눔고딕"/>
              </a:rPr>
              <a:t> 과정을 통해</a:t>
            </a:r>
            <a:r>
              <a:rPr lang="en-US" altLang="ko-KR" sz="1600" b="1">
                <a:latin typeface="Franklin Gothic Medium"/>
                <a:ea typeface="나눔고딕"/>
              </a:rPr>
              <a:t> Box</a:t>
            </a:r>
            <a:r>
              <a:rPr lang="ko-KR" altLang="en-US" sz="1600" b="1">
                <a:latin typeface="Franklin Gothic Medium"/>
                <a:ea typeface="나눔고딕"/>
              </a:rPr>
              <a:t>를</a:t>
            </a:r>
            <a:r>
              <a:rPr lang="en-US" altLang="ko-KR" sz="1600" b="1">
                <a:latin typeface="Franklin Gothic Medium"/>
                <a:ea typeface="나눔고딕"/>
              </a:rPr>
              <a:t> </a:t>
            </a:r>
            <a:r>
              <a:rPr lang="ko-KR" altLang="en-US" sz="1600" b="1">
                <a:latin typeface="Franklin Gothic Medium"/>
                <a:ea typeface="나눔고딕"/>
              </a:rPr>
              <a:t>찾는다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</a:t>
            </a:r>
            <a:r>
              <a:rPr lang="en-US" altLang="ko-KR" sz="1600" b="1">
                <a:latin typeface="Franklin Gothic Medium"/>
                <a:ea typeface="나눔고딕"/>
              </a:rPr>
              <a:t>=&gt;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Localization Error</a:t>
            </a:r>
            <a:r>
              <a:rPr lang="ko-KR" altLang="en-US" sz="1600" b="1">
                <a:latin typeface="Franklin Gothic Medium"/>
                <a:ea typeface="나눔고딕"/>
              </a:rPr>
              <a:t>로 인해 성능이 낮아진다</a:t>
            </a:r>
            <a:r>
              <a:rPr lang="en-US" altLang="ko-KR" sz="1600" b="1">
                <a:latin typeface="Franklin Gothic Medium"/>
                <a:ea typeface="나눔고딕"/>
              </a:rPr>
              <a:t>.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63" name="TextBox 9"/>
          <p:cNvSpPr txBox="1"/>
          <p:nvPr/>
        </p:nvSpPr>
        <p:spPr>
          <a:xfrm>
            <a:off x="1118516" y="2854786"/>
            <a:ext cx="8911160" cy="574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2.</a:t>
            </a:r>
            <a:r>
              <a:rPr lang="ko-KR" altLang="en-US" sz="1600" b="1">
                <a:latin typeface="Franklin Gothic Medium"/>
                <a:ea typeface="나눔고딕"/>
              </a:rPr>
              <a:t> 각</a:t>
            </a:r>
            <a:r>
              <a:rPr lang="en-US" altLang="ko-KR" sz="1600" b="1">
                <a:latin typeface="Franklin Gothic Medium"/>
                <a:ea typeface="나눔고딕"/>
              </a:rPr>
              <a:t> Grid Cell</a:t>
            </a:r>
            <a:r>
              <a:rPr lang="ko-KR" altLang="en-US" sz="1600" b="1">
                <a:latin typeface="Franklin Gothic Medium"/>
                <a:ea typeface="나눔고딕"/>
              </a:rPr>
              <a:t>에 대해 </a:t>
            </a:r>
            <a:r>
              <a:rPr lang="en-US" altLang="ko-KR" sz="1600" b="1">
                <a:latin typeface="Franklin Gothic Medium"/>
                <a:ea typeface="나눔고딕"/>
              </a:rPr>
              <a:t>2</a:t>
            </a:r>
            <a:r>
              <a:rPr lang="ko-KR" altLang="en-US" sz="1600" b="1">
                <a:latin typeface="Franklin Gothic Medium"/>
                <a:ea typeface="나눔고딕"/>
              </a:rPr>
              <a:t>개의 </a:t>
            </a:r>
            <a:r>
              <a:rPr lang="en-US" altLang="ko-KR" sz="1600" b="1">
                <a:latin typeface="Franklin Gothic Medium"/>
                <a:ea typeface="나눔고딕"/>
              </a:rPr>
              <a:t>Bounding Box</a:t>
            </a:r>
            <a:r>
              <a:rPr lang="ko-KR" altLang="en-US" sz="1600" b="1">
                <a:latin typeface="Franklin Gothic Medium"/>
                <a:ea typeface="나눔고딕"/>
              </a:rPr>
              <a:t>를 찾지만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Classification</a:t>
            </a:r>
            <a:r>
              <a:rPr lang="ko-KR" altLang="en-US" sz="1600" b="1">
                <a:latin typeface="Franklin Gothic Medium"/>
                <a:ea typeface="나눔고딕"/>
              </a:rPr>
              <a:t>은 한 개에 대해서만 수행한다</a:t>
            </a:r>
            <a:r>
              <a:rPr lang="en-US" altLang="ko-KR" sz="1600" b="1">
                <a:latin typeface="Franklin Gothic Medium"/>
                <a:ea typeface="나눔고딕"/>
              </a:rPr>
              <a:t>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</a:t>
            </a:r>
            <a:r>
              <a:rPr lang="en-US" altLang="ko-KR" sz="1600" b="1">
                <a:latin typeface="Franklin Gothic Medium"/>
                <a:ea typeface="나눔고딕"/>
              </a:rPr>
              <a:t>=&gt;</a:t>
            </a:r>
            <a:r>
              <a:rPr lang="ko-KR" altLang="en-US" sz="1600" b="1">
                <a:latin typeface="Franklin Gothic Medium"/>
                <a:ea typeface="나눔고딕"/>
              </a:rPr>
              <a:t> 겹치는 </a:t>
            </a:r>
            <a:r>
              <a:rPr lang="en-US" altLang="ko-KR" sz="1600" b="1">
                <a:latin typeface="Franklin Gothic Medium"/>
                <a:ea typeface="나눔고딕"/>
              </a:rPr>
              <a:t>Object</a:t>
            </a:r>
            <a:r>
              <a:rPr lang="ko-KR" altLang="en-US" sz="1600" b="1">
                <a:latin typeface="Franklin Gothic Medium"/>
                <a:ea typeface="나눔고딕"/>
              </a:rPr>
              <a:t>는</a:t>
            </a:r>
            <a:r>
              <a:rPr lang="en-US" altLang="ko-KR" sz="1600" b="1">
                <a:latin typeface="Franklin Gothic Medium"/>
                <a:ea typeface="나눔고딕"/>
              </a:rPr>
              <a:t> Detection</a:t>
            </a:r>
            <a:r>
              <a:rPr lang="ko-KR" altLang="en-US" sz="1600" b="1">
                <a:latin typeface="Franklin Gothic Medium"/>
                <a:ea typeface="나눔고딕"/>
              </a:rPr>
              <a:t>하기 어렵다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978" y="3626546"/>
            <a:ext cx="7391908" cy="1801573"/>
          </a:xfrm>
          <a:prstGeom prst="rect">
            <a:avLst/>
          </a:prstGeom>
        </p:spPr>
      </p:pic>
      <p:sp>
        <p:nvSpPr>
          <p:cNvPr id="66" name="TextBox 9"/>
          <p:cNvSpPr txBox="1"/>
          <p:nvPr/>
        </p:nvSpPr>
        <p:spPr>
          <a:xfrm>
            <a:off x="1152674" y="5486971"/>
            <a:ext cx="9896508" cy="330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3.</a:t>
            </a:r>
            <a:r>
              <a:rPr lang="ko-KR" altLang="en-US" sz="1600" b="1">
                <a:latin typeface="Franklin Gothic Medium"/>
                <a:ea typeface="나눔고딕"/>
              </a:rPr>
              <a:t> 마지막 </a:t>
            </a:r>
            <a:r>
              <a:rPr lang="en-US" altLang="ko-KR" sz="1600" b="1">
                <a:latin typeface="Franklin Gothic Medium"/>
                <a:ea typeface="나눔고딕"/>
              </a:rPr>
              <a:t>Layer Size</a:t>
            </a:r>
            <a:r>
              <a:rPr lang="ko-KR" altLang="en-US" sz="1600" b="1">
                <a:latin typeface="Franklin Gothic Medium"/>
                <a:ea typeface="나눔고딕"/>
              </a:rPr>
              <a:t>가 </a:t>
            </a:r>
            <a:r>
              <a:rPr lang="en-US" altLang="ko-KR" sz="1600" b="1">
                <a:latin typeface="Franklin Gothic Medium"/>
                <a:ea typeface="나눔고딕"/>
              </a:rPr>
              <a:t>7*7</a:t>
            </a:r>
            <a:r>
              <a:rPr lang="ko-KR" altLang="en-US" sz="1600" b="1">
                <a:latin typeface="Franklin Gothic Medium"/>
                <a:ea typeface="나눔고딕"/>
              </a:rPr>
              <a:t>로 매우 작아서 큰 물체는 잘 찾지만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작은 물체에 대해서는 잘 찾지 못한다</a:t>
            </a:r>
            <a:r>
              <a:rPr lang="en-US" altLang="ko-KR" sz="1600" b="1">
                <a:latin typeface="Franklin Gothic Medium"/>
                <a:ea typeface="나눔고딕"/>
              </a:rPr>
              <a:t>.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Anchor Box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3" name="TextBox 9"/>
          <p:cNvSpPr txBox="1"/>
          <p:nvPr/>
        </p:nvSpPr>
        <p:spPr>
          <a:xfrm>
            <a:off x="873587" y="1262750"/>
            <a:ext cx="9795626" cy="33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이미지에서 다양한 형태의</a:t>
            </a:r>
            <a:r>
              <a:rPr lang="en-US" altLang="ko-KR" sz="1600" b="1">
                <a:latin typeface="Franklin Gothic Medium"/>
                <a:ea typeface="나눔고딕"/>
              </a:rPr>
              <a:t> Object</a:t>
            </a:r>
            <a:r>
              <a:rPr lang="ko-KR" altLang="en-US" sz="1600" b="1">
                <a:latin typeface="Franklin Gothic Medium"/>
                <a:ea typeface="나눔고딕"/>
              </a:rPr>
              <a:t>를 </a:t>
            </a:r>
            <a:r>
              <a:rPr lang="en-US" altLang="ko-KR" sz="1600" b="1">
                <a:latin typeface="Franklin Gothic Medium"/>
                <a:ea typeface="나눔고딕"/>
              </a:rPr>
              <a:t>Detection</a:t>
            </a:r>
            <a:r>
              <a:rPr lang="ko-KR" altLang="en-US" sz="1600" b="1">
                <a:latin typeface="Franklin Gothic Medium"/>
                <a:ea typeface="나눔고딕"/>
              </a:rPr>
              <a:t>하기 위한 미리 정해진 크기와 비율을 가진 </a:t>
            </a:r>
            <a:r>
              <a:rPr lang="en-US" altLang="ko-KR" sz="1600" b="1">
                <a:latin typeface="Franklin Gothic Medium"/>
                <a:ea typeface="나눔고딕"/>
              </a:rPr>
              <a:t>Bounding box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9878" y="2054678"/>
            <a:ext cx="4566394" cy="3603512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4590" y="2945138"/>
            <a:ext cx="6058745" cy="1838581"/>
          </a:xfrm>
          <a:prstGeom prst="rect">
            <a:avLst/>
          </a:prstGeom>
        </p:spPr>
      </p:pic>
      <p:sp>
        <p:nvSpPr>
          <p:cNvPr id="69" name="TextBox 9"/>
          <p:cNvSpPr txBox="1"/>
          <p:nvPr/>
        </p:nvSpPr>
        <p:spPr>
          <a:xfrm>
            <a:off x="5897342" y="5252362"/>
            <a:ext cx="5863164" cy="51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Yolo v1</a:t>
            </a:r>
            <a:r>
              <a:rPr lang="ko-KR" altLang="en-US" sz="1400" b="1">
                <a:latin typeface="Franklin Gothic Medium"/>
                <a:ea typeface="나눔고딕"/>
              </a:rPr>
              <a:t>에서 </a:t>
            </a:r>
            <a:r>
              <a:rPr lang="en-US" altLang="ko-KR" sz="1400" b="1">
                <a:latin typeface="Franklin Gothic Medium"/>
                <a:ea typeface="나눔고딕"/>
              </a:rPr>
              <a:t>Anchor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Box</a:t>
            </a:r>
            <a:r>
              <a:rPr lang="ko-KR" altLang="en-US" sz="1400" b="1">
                <a:latin typeface="Franklin Gothic Medium"/>
                <a:ea typeface="나눔고딕"/>
              </a:rPr>
              <a:t>를 사용하지 않고</a:t>
            </a:r>
            <a:r>
              <a:rPr lang="en-US" altLang="ko-KR" sz="1400" b="1">
                <a:latin typeface="Franklin Gothic Medium"/>
                <a:ea typeface="나눔고딕"/>
              </a:rPr>
              <a:t> Cell</a:t>
            </a:r>
            <a:r>
              <a:rPr lang="ko-KR" altLang="en-US" sz="1400" b="1">
                <a:latin typeface="Franklin Gothic Medium"/>
                <a:ea typeface="나눔고딕"/>
              </a:rPr>
              <a:t> 단위에서</a:t>
            </a:r>
            <a:endParaRPr lang="ko-KR" altLang="en-US" sz="14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Bounding Box Regressor</a:t>
            </a:r>
            <a:r>
              <a:rPr lang="ko-KR" altLang="en-US" sz="1400" b="1">
                <a:latin typeface="Franklin Gothic Medium"/>
                <a:ea typeface="나눔고딕"/>
              </a:rPr>
              <a:t> 과정을 통해 </a:t>
            </a:r>
            <a:r>
              <a:rPr lang="en-US" altLang="ko-KR" sz="1400" b="1">
                <a:latin typeface="Franklin Gothic Medium"/>
                <a:ea typeface="나눔고딕"/>
              </a:rPr>
              <a:t>Box</a:t>
            </a:r>
            <a:r>
              <a:rPr lang="ko-KR" altLang="en-US" sz="1400" b="1">
                <a:latin typeface="Franklin Gothic Medium"/>
                <a:ea typeface="나눔고딕"/>
              </a:rPr>
              <a:t>사이즈를 </a:t>
            </a:r>
            <a:r>
              <a:rPr lang="en-US" altLang="ko-KR" sz="1400" b="1">
                <a:latin typeface="Franklin Gothic Medium"/>
                <a:ea typeface="나눔고딕"/>
              </a:rPr>
              <a:t>Object</a:t>
            </a:r>
            <a:r>
              <a:rPr lang="ko-KR" altLang="en-US" sz="1400" b="1">
                <a:latin typeface="Franklin Gothic Medium"/>
                <a:ea typeface="나눔고딕"/>
              </a:rPr>
              <a:t>에 맞도록 조정</a:t>
            </a:r>
            <a:endParaRPr lang="ko-KR" altLang="en-US" sz="14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708084" y="1235612"/>
            <a:ext cx="8911160" cy="822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1.</a:t>
            </a:r>
            <a:r>
              <a:rPr lang="ko-KR" altLang="en-US" sz="1600" b="1">
                <a:latin typeface="Franklin Gothic Medium"/>
                <a:ea typeface="나눔고딕"/>
              </a:rPr>
              <a:t> 속도 개선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</a:t>
            </a:r>
            <a:r>
              <a:rPr lang="en-US" altLang="ko-KR" sz="1600" b="1">
                <a:latin typeface="Franklin Gothic Medium"/>
                <a:ea typeface="나눔고딕"/>
              </a:rPr>
              <a:t>-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BackBone</a:t>
            </a:r>
            <a:r>
              <a:rPr lang="ko-KR" altLang="en-US" sz="1600" b="1">
                <a:latin typeface="Franklin Gothic Medium"/>
                <a:ea typeface="나눔고딕"/>
              </a:rPr>
              <a:t>으로 </a:t>
            </a:r>
            <a:r>
              <a:rPr lang="en-US" altLang="ko-KR" sz="1600" b="1">
                <a:latin typeface="Franklin Gothic Medium"/>
                <a:ea typeface="나눔고딕"/>
              </a:rPr>
              <a:t>Darknet 19 </a:t>
            </a:r>
            <a:r>
              <a:rPr lang="ko-KR" altLang="en-US" sz="1600" b="1">
                <a:latin typeface="Franklin Gothic Medium"/>
                <a:ea typeface="나눔고딕"/>
              </a:rPr>
              <a:t>모델을 사용하여 속도를 빠르게 유지 </a:t>
            </a:r>
            <a:r>
              <a:rPr lang="en-US" altLang="ko-KR" sz="1600" b="1">
                <a:latin typeface="Franklin Gothic Medium"/>
                <a:ea typeface="나눔고딕"/>
              </a:rPr>
              <a:t>( FPS 45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-&gt;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40 )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63" name="TextBox 9"/>
          <p:cNvSpPr txBox="1"/>
          <p:nvPr/>
        </p:nvSpPr>
        <p:spPr>
          <a:xfrm>
            <a:off x="724377" y="1923644"/>
            <a:ext cx="10842436" cy="2522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2.</a:t>
            </a:r>
            <a:r>
              <a:rPr lang="ko-KR" altLang="en-US" sz="1600" b="1">
                <a:latin typeface="Franklin Gothic Medium"/>
                <a:ea typeface="나눔고딕"/>
              </a:rPr>
              <a:t> 모든 </a:t>
            </a:r>
            <a:r>
              <a:rPr lang="en-US" altLang="ko-KR" sz="1600" b="1">
                <a:latin typeface="Franklin Gothic Medium"/>
                <a:ea typeface="나눔고딕"/>
              </a:rPr>
              <a:t>Conv Layer</a:t>
            </a:r>
            <a:r>
              <a:rPr lang="ko-KR" altLang="en-US" sz="1600" b="1">
                <a:latin typeface="Franklin Gothic Medium"/>
                <a:ea typeface="나눔고딕"/>
              </a:rPr>
              <a:t> 뒤에 </a:t>
            </a:r>
            <a:r>
              <a:rPr lang="en-US" altLang="ko-KR" sz="1600" b="1">
                <a:latin typeface="Franklin Gothic Medium"/>
                <a:ea typeface="나눔고딕"/>
              </a:rPr>
              <a:t>Batch Normalization</a:t>
            </a:r>
            <a:r>
              <a:rPr lang="ko-KR" altLang="en-US" sz="1600" b="1">
                <a:latin typeface="Franklin Gothic Medium"/>
                <a:ea typeface="나눔고딕"/>
              </a:rPr>
              <a:t> 적용 </a:t>
            </a:r>
            <a:r>
              <a:rPr lang="en-US" altLang="ko-KR" sz="1600" b="1">
                <a:latin typeface="Franklin Gothic Medium"/>
                <a:ea typeface="나눔고딕"/>
              </a:rPr>
              <a:t>-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mAP</a:t>
            </a:r>
            <a:r>
              <a:rPr lang="ko-KR" altLang="en-US" sz="1600" b="1">
                <a:latin typeface="Franklin Gothic Medium"/>
                <a:ea typeface="나눔고딕"/>
              </a:rPr>
              <a:t> 약 </a:t>
            </a:r>
            <a:r>
              <a:rPr lang="en-US" altLang="ko-KR" sz="1600" b="1">
                <a:latin typeface="Franklin Gothic Medium"/>
                <a:ea typeface="나눔고딕"/>
              </a:rPr>
              <a:t>2%</a:t>
            </a:r>
            <a:r>
              <a:rPr lang="ko-KR" altLang="en-US" sz="1600" b="1">
                <a:latin typeface="Franklin Gothic Medium"/>
                <a:ea typeface="나눔고딕"/>
              </a:rPr>
              <a:t> 증가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       </a:t>
            </a:r>
            <a:r>
              <a:rPr lang="en-US" altLang="ko-KR" sz="1600">
                <a:latin typeface="Franklin Gothic Medium"/>
                <a:ea typeface="나눔고딕"/>
              </a:rPr>
              <a:t>Vanishing Gradient</a:t>
            </a:r>
            <a:r>
              <a:rPr lang="ko-KR" altLang="en-US" sz="1600">
                <a:latin typeface="Franklin Gothic Medium"/>
                <a:ea typeface="나눔고딕"/>
              </a:rPr>
              <a:t> 문제 해결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Learning Rate</a:t>
            </a:r>
            <a:r>
              <a:rPr lang="ko-KR" altLang="en-US" sz="1600">
                <a:latin typeface="Franklin Gothic Medium"/>
                <a:ea typeface="나눔고딕"/>
              </a:rPr>
              <a:t>를 키울 수 있기 때문에 더 빨리 수렴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       </a:t>
            </a:r>
            <a:r>
              <a:rPr lang="en-US" altLang="ko-KR" sz="1600">
                <a:latin typeface="Franklin Gothic Medium"/>
                <a:ea typeface="나눔고딕"/>
              </a:rPr>
              <a:t>Regularization</a:t>
            </a:r>
            <a:r>
              <a:rPr lang="ko-KR" altLang="en-US" sz="1600">
                <a:latin typeface="Franklin Gothic Medium"/>
                <a:ea typeface="나눔고딕"/>
              </a:rPr>
              <a:t> 역할을 하기에 </a:t>
            </a:r>
            <a:r>
              <a:rPr lang="en-US" altLang="ko-KR" sz="1600">
                <a:latin typeface="Franklin Gothic Medium"/>
                <a:ea typeface="나눔고딕"/>
              </a:rPr>
              <a:t>Dropout</a:t>
            </a:r>
            <a:r>
              <a:rPr lang="ko-KR" altLang="en-US" sz="1600">
                <a:latin typeface="Franklin Gothic Medium"/>
                <a:ea typeface="나눔고딕"/>
              </a:rPr>
              <a:t> 기법 사용하지 않아도 된다는 장점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3.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High Resolution Classifer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-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mAP</a:t>
            </a:r>
            <a:r>
              <a:rPr lang="ko-KR" altLang="en-US" sz="1600" b="1">
                <a:latin typeface="Franklin Gothic Medium"/>
                <a:ea typeface="나눔고딕"/>
              </a:rPr>
              <a:t> 약</a:t>
            </a:r>
            <a:r>
              <a:rPr lang="en-US" altLang="ko-KR" sz="1600" b="1">
                <a:latin typeface="Franklin Gothic Medium"/>
                <a:ea typeface="나눔고딕"/>
              </a:rPr>
              <a:t> 4%</a:t>
            </a:r>
            <a:r>
              <a:rPr lang="ko-KR" altLang="en-US" sz="1600" b="1">
                <a:latin typeface="Franklin Gothic Medium"/>
                <a:ea typeface="나눔고딕"/>
              </a:rPr>
              <a:t> 증가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      </a:t>
            </a:r>
            <a:r>
              <a:rPr lang="en-US" altLang="ko-KR" sz="1600">
                <a:latin typeface="Franklin Gothic Medium"/>
                <a:ea typeface="나눔고딕"/>
              </a:rPr>
              <a:t>Yolo v1</a:t>
            </a:r>
            <a:r>
              <a:rPr lang="ko-KR" altLang="en-US" sz="1600">
                <a:latin typeface="Franklin Gothic Medium"/>
                <a:ea typeface="나눔고딕"/>
              </a:rPr>
              <a:t>에서는 이미지 사이즈를 </a:t>
            </a:r>
            <a:r>
              <a:rPr lang="en-US" altLang="ko-KR" sz="1600">
                <a:latin typeface="Franklin Gothic Medium"/>
                <a:ea typeface="나눔고딕"/>
              </a:rPr>
              <a:t>224*224</a:t>
            </a:r>
            <a:r>
              <a:rPr lang="ko-KR" altLang="en-US" sz="1600">
                <a:latin typeface="Franklin Gothic Medium"/>
                <a:ea typeface="나눔고딕"/>
              </a:rPr>
              <a:t>로 </a:t>
            </a:r>
            <a:r>
              <a:rPr lang="en-US" altLang="ko-KR" sz="1600">
                <a:latin typeface="Franklin Gothic Medium"/>
                <a:ea typeface="나눔고딕"/>
              </a:rPr>
              <a:t>Pre-train Classifier</a:t>
            </a:r>
            <a:r>
              <a:rPr lang="ko-KR" altLang="en-US" sz="1600">
                <a:latin typeface="Franklin Gothic Medium"/>
                <a:ea typeface="나눔고딕"/>
              </a:rPr>
              <a:t> 모델을 그대로 사용하고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endParaRPr lang="en-US" altLang="ko-KR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      실제 입력 받을 때는 </a:t>
            </a:r>
            <a:r>
              <a:rPr lang="en-US" altLang="ko-KR" sz="1600">
                <a:latin typeface="Franklin Gothic Medium"/>
                <a:ea typeface="나눔고딕"/>
              </a:rPr>
              <a:t>448*448 </a:t>
            </a:r>
            <a:r>
              <a:rPr lang="ko-KR" altLang="en-US" sz="1600">
                <a:latin typeface="Franklin Gothic Medium"/>
                <a:ea typeface="나눔고딕"/>
              </a:rPr>
              <a:t>사이즈의 고해상도 이미지를 사용하여 해상도가 맞지 않음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    </a:t>
            </a:r>
            <a:r>
              <a:rPr lang="en-US" altLang="ko-KR" sz="1600" b="1">
                <a:latin typeface="Franklin Gothic Medium"/>
                <a:ea typeface="나눔고딕"/>
              </a:rPr>
              <a:t>=&gt;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Yolo v2</a:t>
            </a:r>
            <a:r>
              <a:rPr lang="ko-KR" altLang="en-US" sz="1600" b="1">
                <a:latin typeface="Franklin Gothic Medium"/>
                <a:ea typeface="나눔고딕"/>
              </a:rPr>
              <a:t>에서는 </a:t>
            </a:r>
            <a:r>
              <a:rPr lang="en-US" altLang="ko-KR" sz="1600" b="1">
                <a:latin typeface="Franklin Gothic Medium"/>
                <a:ea typeface="나눔고딕"/>
              </a:rPr>
              <a:t>Classfier</a:t>
            </a:r>
            <a:r>
              <a:rPr lang="ko-KR" altLang="en-US" sz="1600" b="1">
                <a:latin typeface="Franklin Gothic Medium"/>
                <a:ea typeface="나눔고딕"/>
              </a:rPr>
              <a:t>를 똑같이 </a:t>
            </a:r>
            <a:r>
              <a:rPr lang="en-US" altLang="ko-KR" sz="1600" b="1">
                <a:latin typeface="Franklin Gothic Medium"/>
                <a:ea typeface="나눔고딕"/>
              </a:rPr>
              <a:t>224*224</a:t>
            </a:r>
            <a:r>
              <a:rPr lang="ko-KR" altLang="en-US" sz="1600" b="1">
                <a:latin typeface="Franklin Gothic Medium"/>
                <a:ea typeface="나눔고딕"/>
              </a:rPr>
              <a:t>로 학습하고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마지막 </a:t>
            </a:r>
            <a:r>
              <a:rPr lang="en-US" altLang="ko-KR" sz="1600" b="1">
                <a:latin typeface="Franklin Gothic Medium"/>
                <a:ea typeface="나눔고딕"/>
              </a:rPr>
              <a:t>10 epoch</a:t>
            </a:r>
            <a:r>
              <a:rPr lang="ko-KR" altLang="en-US" sz="1600" b="1">
                <a:latin typeface="Franklin Gothic Medium"/>
                <a:ea typeface="나눔고딕"/>
              </a:rPr>
              <a:t>정도는 </a:t>
            </a:r>
            <a:r>
              <a:rPr lang="en-US" altLang="ko-KR" sz="1600" b="1">
                <a:latin typeface="Franklin Gothic Medium"/>
                <a:ea typeface="나눔고딕"/>
              </a:rPr>
              <a:t>448*448</a:t>
            </a:r>
            <a:r>
              <a:rPr lang="ko-KR" altLang="en-US" sz="1600" b="1">
                <a:latin typeface="Franklin Gothic Medium"/>
                <a:ea typeface="나눔고딕"/>
              </a:rPr>
              <a:t>의 고해상도</a:t>
            </a:r>
            <a:r>
              <a:rPr lang="en-US" altLang="ko-KR" sz="1600" b="1">
                <a:latin typeface="Franklin Gothic Medium"/>
                <a:ea typeface="나눔고딕"/>
              </a:rPr>
              <a:t> 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            </a:t>
            </a:r>
            <a:r>
              <a:rPr lang="ko-KR" altLang="en-US" sz="1600" b="1">
                <a:latin typeface="Franklin Gothic Medium"/>
                <a:ea typeface="나눔고딕"/>
              </a:rPr>
              <a:t>이미지로 </a:t>
            </a:r>
            <a:r>
              <a:rPr lang="en-US" altLang="ko-KR" sz="1600" b="1">
                <a:latin typeface="Franklin Gothic Medium"/>
                <a:ea typeface="나눔고딕"/>
              </a:rPr>
              <a:t>Fine tuning</a:t>
            </a:r>
            <a:r>
              <a:rPr lang="ko-KR" altLang="en-US" sz="1600" b="1">
                <a:latin typeface="Franklin Gothic Medium"/>
                <a:ea typeface="나눔고딕"/>
              </a:rPr>
              <a:t> 함으로써 해결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66" name="TextBox 9"/>
          <p:cNvSpPr txBox="1"/>
          <p:nvPr/>
        </p:nvSpPr>
        <p:spPr>
          <a:xfrm>
            <a:off x="848857" y="4691807"/>
            <a:ext cx="9896509" cy="1307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4.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Convolutional with Anchor Boxes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  </a:t>
            </a:r>
            <a:r>
              <a:rPr lang="en-US" altLang="ko-KR" sz="1600">
                <a:latin typeface="Franklin Gothic Medium"/>
                <a:ea typeface="나눔고딕"/>
              </a:rPr>
              <a:t> Box</a:t>
            </a:r>
            <a:r>
              <a:rPr lang="ko-KR" altLang="en-US" sz="1600">
                <a:latin typeface="Franklin Gothic Medium"/>
                <a:ea typeface="나눔고딕"/>
              </a:rPr>
              <a:t>는 </a:t>
            </a:r>
            <a:r>
              <a:rPr lang="en-US" altLang="ko-KR" sz="1600">
                <a:latin typeface="Franklin Gothic Medium"/>
                <a:ea typeface="나눔고딕"/>
              </a:rPr>
              <a:t>2</a:t>
            </a:r>
            <a:r>
              <a:rPr lang="ko-KR" altLang="en-US" sz="1600">
                <a:latin typeface="Franklin Gothic Medium"/>
                <a:ea typeface="나눔고딕"/>
              </a:rPr>
              <a:t>개를 예측하고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Classification</a:t>
            </a:r>
            <a:r>
              <a:rPr lang="ko-KR" altLang="en-US" sz="1600">
                <a:latin typeface="Franklin Gothic Medium"/>
                <a:ea typeface="나눔고딕"/>
              </a:rPr>
              <a:t>은 한 번만 수행했던 </a:t>
            </a:r>
            <a:r>
              <a:rPr lang="en-US" altLang="ko-KR" sz="1600">
                <a:latin typeface="Franklin Gothic Medium"/>
                <a:ea typeface="나눔고딕"/>
              </a:rPr>
              <a:t>v1</a:t>
            </a:r>
            <a:r>
              <a:rPr lang="ko-KR" altLang="en-US" sz="1600">
                <a:latin typeface="Franklin Gothic Medium"/>
                <a:ea typeface="나눔고딕"/>
              </a:rPr>
              <a:t>과 달리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endParaRPr lang="en-US" altLang="ko-KR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>
                <a:latin typeface="Franklin Gothic Medium"/>
                <a:ea typeface="나눔고딕"/>
              </a:rPr>
              <a:t>   </a:t>
            </a:r>
            <a:r>
              <a:rPr lang="ko-KR" altLang="en-US" sz="1600">
                <a:latin typeface="Franklin Gothic Medium"/>
                <a:ea typeface="나눔고딕"/>
              </a:rPr>
              <a:t>각 </a:t>
            </a:r>
            <a:r>
              <a:rPr lang="en-US" altLang="ko-KR" sz="1600">
                <a:latin typeface="Franklin Gothic Medium"/>
                <a:ea typeface="나눔고딕"/>
              </a:rPr>
              <a:t>Grid Cell</a:t>
            </a:r>
            <a:r>
              <a:rPr lang="ko-KR" altLang="en-US" sz="1600">
                <a:latin typeface="Franklin Gothic Medium"/>
                <a:ea typeface="나눔고딕"/>
              </a:rPr>
              <a:t>에 대해  </a:t>
            </a:r>
            <a:r>
              <a:rPr lang="en-US" altLang="ko-KR" sz="1600">
                <a:latin typeface="Franklin Gothic Medium"/>
                <a:ea typeface="나눔고딕"/>
              </a:rPr>
              <a:t>5</a:t>
            </a:r>
            <a:r>
              <a:rPr lang="ko-KR" altLang="en-US" sz="1600">
                <a:latin typeface="Franklin Gothic Medium"/>
                <a:ea typeface="나눔고딕"/>
              </a:rPr>
              <a:t>개의 </a:t>
            </a:r>
            <a:r>
              <a:rPr lang="en-US" altLang="ko-KR" sz="1600">
                <a:latin typeface="Franklin Gothic Medium"/>
                <a:ea typeface="나눔고딕"/>
              </a:rPr>
              <a:t>Anchor Box</a:t>
            </a:r>
            <a:r>
              <a:rPr lang="ko-KR" altLang="en-US" sz="1600">
                <a:latin typeface="Franklin Gothic Medium"/>
                <a:ea typeface="나눔고딕"/>
              </a:rPr>
              <a:t>를 예측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   </a:t>
            </a:r>
            <a:r>
              <a:rPr lang="en-US" altLang="ko-KR" sz="1600">
                <a:latin typeface="Franklin Gothic Medium"/>
                <a:ea typeface="나눔고딕"/>
              </a:rPr>
              <a:t> </a:t>
            </a:r>
            <a:r>
              <a:rPr lang="ko-KR" altLang="en-US" sz="1600">
                <a:latin typeface="Franklin Gothic Medium"/>
                <a:ea typeface="나눔고딕"/>
              </a:rPr>
              <a:t>  모든 </a:t>
            </a:r>
            <a:r>
              <a:rPr lang="en-US" altLang="ko-KR" sz="1600">
                <a:latin typeface="Franklin Gothic Medium"/>
                <a:ea typeface="나눔고딕"/>
              </a:rPr>
              <a:t>Anchor Box</a:t>
            </a:r>
            <a:r>
              <a:rPr lang="ko-KR" altLang="en-US" sz="1600">
                <a:latin typeface="Franklin Gothic Medium"/>
                <a:ea typeface="나눔고딕"/>
              </a:rPr>
              <a:t>에 대해 </a:t>
            </a:r>
            <a:r>
              <a:rPr lang="en-US" altLang="ko-KR" sz="1600">
                <a:latin typeface="Franklin Gothic Medium"/>
                <a:ea typeface="나눔고딕"/>
              </a:rPr>
              <a:t>Classification</a:t>
            </a:r>
            <a:r>
              <a:rPr lang="ko-KR" altLang="en-US" sz="1600">
                <a:latin typeface="Franklin Gothic Medium"/>
                <a:ea typeface="나눔고딕"/>
              </a:rPr>
              <a:t>을 수행 즉 </a:t>
            </a:r>
            <a:r>
              <a:rPr lang="en-US" altLang="ko-KR" sz="1600">
                <a:latin typeface="Franklin Gothic Medium"/>
                <a:ea typeface="나눔고딕"/>
              </a:rPr>
              <a:t>Output tensor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: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13x13x{(5+C}x5</a:t>
            </a:r>
            <a:endParaRPr lang="en-US" altLang="ko-KR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>
                <a:latin typeface="Franklin Gothic Medium"/>
                <a:ea typeface="나눔고딕"/>
              </a:rPr>
              <a:t> </a:t>
            </a:r>
            <a:r>
              <a:rPr lang="ko-KR" altLang="en-US" sz="1600">
                <a:latin typeface="Franklin Gothic Medium"/>
                <a:ea typeface="나눔고딕"/>
              </a:rPr>
              <a:t>  </a:t>
            </a:r>
            <a:r>
              <a:rPr lang="en-US" altLang="ko-KR" sz="1600">
                <a:latin typeface="Franklin Gothic Medium"/>
                <a:ea typeface="나눔고딕"/>
              </a:rPr>
              <a:t>=&gt; mAP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69.5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-&gt;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69.2</a:t>
            </a:r>
            <a:r>
              <a:rPr lang="ko-KR" altLang="en-US" sz="1600">
                <a:latin typeface="Franklin Gothic Medium"/>
                <a:ea typeface="나눔고딕"/>
              </a:rPr>
              <a:t> 감소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Recall : 81 -&gt; 88</a:t>
            </a:r>
            <a:r>
              <a:rPr lang="ko-KR" altLang="en-US" sz="1600">
                <a:latin typeface="Franklin Gothic Medium"/>
                <a:ea typeface="나눔고딕"/>
              </a:rPr>
              <a:t>로 상승</a:t>
            </a:r>
            <a:endParaRPr lang="ko-KR" altLang="en-US" sz="1600">
              <a:latin typeface="Franklin Gothic Medium"/>
              <a:ea typeface="나눔고딕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708084" y="1235612"/>
            <a:ext cx="11483916" cy="33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5.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Dimension Cluster -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Anchor </a:t>
            </a:r>
            <a:r>
              <a:rPr lang="ko-KR" altLang="en-US" sz="1600" b="1">
                <a:latin typeface="Franklin Gothic Medium"/>
                <a:ea typeface="나눔고딕"/>
              </a:rPr>
              <a:t>개수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크기 탐색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7586" y="1717036"/>
            <a:ext cx="9194529" cy="3559999"/>
          </a:xfrm>
          <a:prstGeom prst="rect">
            <a:avLst/>
          </a:prstGeom>
        </p:spPr>
      </p:pic>
      <p:sp>
        <p:nvSpPr>
          <p:cNvPr id="68" name="TextBox 9"/>
          <p:cNvSpPr txBox="1"/>
          <p:nvPr/>
        </p:nvSpPr>
        <p:spPr>
          <a:xfrm>
            <a:off x="2613476" y="5225785"/>
            <a:ext cx="6812751" cy="1055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Franklin Gothic Medium"/>
                <a:ea typeface="나눔고딕"/>
              </a:rPr>
              <a:t>GT</a:t>
            </a:r>
            <a:r>
              <a:rPr lang="ko-KR" altLang="en-US" sz="1600">
                <a:latin typeface="Franklin Gothic Medium"/>
                <a:ea typeface="나눔고딕"/>
              </a:rPr>
              <a:t>들의 </a:t>
            </a:r>
            <a:r>
              <a:rPr lang="en-US" altLang="ko-KR" sz="1600">
                <a:latin typeface="Franklin Gothic Medium"/>
                <a:ea typeface="나눔고딕"/>
              </a:rPr>
              <a:t>width</a:t>
            </a:r>
            <a:r>
              <a:rPr lang="ko-KR" altLang="en-US" sz="1600">
                <a:latin typeface="Franklin Gothic Medium"/>
                <a:ea typeface="나눔고딕"/>
              </a:rPr>
              <a:t>와</a:t>
            </a:r>
            <a:r>
              <a:rPr lang="en-US" altLang="ko-KR" sz="1600">
                <a:latin typeface="Franklin Gothic Medium"/>
                <a:ea typeface="나눔고딕"/>
              </a:rPr>
              <a:t> height</a:t>
            </a:r>
            <a:r>
              <a:rPr lang="ko-KR" altLang="en-US" sz="1600">
                <a:latin typeface="Franklin Gothic Medium"/>
                <a:ea typeface="나눔고딕"/>
              </a:rPr>
              <a:t>로 </a:t>
            </a:r>
            <a:r>
              <a:rPr lang="en-US" altLang="ko-KR" sz="1600">
                <a:latin typeface="Franklin Gothic Medium"/>
                <a:ea typeface="나눔고딕"/>
              </a:rPr>
              <a:t>K-Means Clustering</a:t>
            </a:r>
            <a:r>
              <a:rPr lang="ko-KR" altLang="en-US" sz="1600">
                <a:latin typeface="Franklin Gothic Medium"/>
                <a:ea typeface="나눔고딕"/>
              </a:rPr>
              <a:t>을 수행하고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적절한 </a:t>
            </a:r>
            <a:r>
              <a:rPr lang="en-US" altLang="ko-KR" sz="1600">
                <a:latin typeface="Franklin Gothic Medium"/>
                <a:ea typeface="나눔고딕"/>
              </a:rPr>
              <a:t>k</a:t>
            </a:r>
            <a:r>
              <a:rPr lang="ko-KR" altLang="en-US" sz="1600">
                <a:latin typeface="Franklin Gothic Medium"/>
                <a:ea typeface="나눔고딕"/>
              </a:rPr>
              <a:t>개를 탐색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>
                <a:latin typeface="Franklin Gothic Medium"/>
                <a:ea typeface="나눔고딕"/>
              </a:rPr>
              <a:t>v2</a:t>
            </a:r>
            <a:r>
              <a:rPr lang="ko-KR" altLang="en-US" sz="1600">
                <a:latin typeface="Franklin Gothic Medium"/>
                <a:ea typeface="나눔고딕"/>
              </a:rPr>
              <a:t> 논문에서의</a:t>
            </a:r>
            <a:r>
              <a:rPr lang="en-US" altLang="ko-KR" sz="1600">
                <a:latin typeface="Franklin Gothic Medium"/>
                <a:ea typeface="나눔고딕"/>
              </a:rPr>
              <a:t> k = 5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-&gt;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Anchor  Box</a:t>
            </a:r>
            <a:r>
              <a:rPr lang="ko-KR" altLang="en-US" sz="1600">
                <a:latin typeface="Franklin Gothic Medium"/>
                <a:ea typeface="나눔고딕"/>
              </a:rPr>
              <a:t> 수 </a:t>
            </a:r>
            <a:r>
              <a:rPr lang="en-US" altLang="ko-KR" sz="1600">
                <a:latin typeface="Franklin Gothic Medium"/>
                <a:ea typeface="나눔고딕"/>
              </a:rPr>
              <a:t>=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5</a:t>
            </a:r>
            <a:endParaRPr lang="en-US" altLang="ko-KR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각 </a:t>
            </a:r>
            <a:r>
              <a:rPr lang="en-US" altLang="ko-KR" sz="1600">
                <a:latin typeface="Franklin Gothic Medium"/>
                <a:ea typeface="나눔고딕"/>
              </a:rPr>
              <a:t>Cluster</a:t>
            </a:r>
            <a:r>
              <a:rPr lang="ko-KR" altLang="en-US" sz="1600">
                <a:latin typeface="Franklin Gothic Medium"/>
                <a:ea typeface="나눔고딕"/>
              </a:rPr>
              <a:t>의 </a:t>
            </a:r>
            <a:r>
              <a:rPr lang="en-US" altLang="ko-KR" sz="1600">
                <a:latin typeface="Franklin Gothic Medium"/>
                <a:ea typeface="나눔고딕"/>
              </a:rPr>
              <a:t>Center point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=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Anchor Box</a:t>
            </a:r>
            <a:r>
              <a:rPr lang="ko-KR" altLang="en-US" sz="1600">
                <a:latin typeface="Franklin Gothic Medium"/>
                <a:ea typeface="나눔고딕"/>
              </a:rPr>
              <a:t>의 사이즈</a:t>
            </a:r>
            <a:endParaRPr lang="ko-KR" altLang="en-US" sz="16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600">
                <a:latin typeface="Franklin Gothic Medium"/>
                <a:ea typeface="나눔고딕"/>
              </a:rPr>
              <a:t>단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Clustering</a:t>
            </a:r>
            <a:r>
              <a:rPr lang="ko-KR" altLang="en-US" sz="1600">
                <a:latin typeface="Franklin Gothic Medium"/>
                <a:ea typeface="나눔고딕"/>
              </a:rPr>
              <a:t>의 기준을 유클리디안 거리가 아닌 </a:t>
            </a:r>
            <a:r>
              <a:rPr lang="en-US" altLang="ko-KR" sz="1600">
                <a:latin typeface="Franklin Gothic Medium"/>
                <a:ea typeface="나눔고딕"/>
              </a:rPr>
              <a:t>IOU</a:t>
            </a:r>
            <a:r>
              <a:rPr lang="ko-KR" altLang="en-US" sz="1600">
                <a:latin typeface="Franklin Gothic Medium"/>
                <a:ea typeface="나눔고딕"/>
              </a:rPr>
              <a:t>기준으로 한다</a:t>
            </a:r>
            <a:r>
              <a:rPr lang="en-US" altLang="ko-KR" sz="1600">
                <a:latin typeface="Franklin Gothic Medium"/>
                <a:ea typeface="나눔고딕"/>
              </a:rPr>
              <a:t>.</a:t>
            </a:r>
            <a:endParaRPr lang="ko-KR" altLang="en-US" sz="1600">
              <a:latin typeface="Franklin Gothic Medium"/>
              <a:ea typeface="나눔고딕"/>
            </a:endParaRPr>
          </a:p>
        </p:txBody>
      </p:sp>
      <p:sp>
        <p:nvSpPr>
          <p:cNvPr id="70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54" name="TextBox 9"/>
          <p:cNvSpPr txBox="1"/>
          <p:nvPr/>
        </p:nvSpPr>
        <p:spPr>
          <a:xfrm>
            <a:off x="1238200" y="2109931"/>
            <a:ext cx="5429608" cy="33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2" name="TextBox 9"/>
          <p:cNvSpPr txBox="1"/>
          <p:nvPr/>
        </p:nvSpPr>
        <p:spPr>
          <a:xfrm>
            <a:off x="708084" y="1235612"/>
            <a:ext cx="11483916" cy="33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5.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Dimension Cluster(2)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68" name="TextBox 9"/>
          <p:cNvSpPr txBox="1"/>
          <p:nvPr/>
        </p:nvSpPr>
        <p:spPr>
          <a:xfrm>
            <a:off x="517583" y="5619833"/>
            <a:ext cx="11483916" cy="81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 유클리디안 거리를 기준으로 유사도를 측정한다면 실제로는 왼쪽 박스들이 더 유사하지만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 algn="ctr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오른쪽 박스들이 더 유사하다고 계산 될 것이기에</a:t>
            </a:r>
            <a:r>
              <a:rPr lang="en-US" altLang="ko-KR" sz="1600" b="1">
                <a:latin typeface="Franklin Gothic Medium"/>
                <a:ea typeface="나눔고딕"/>
              </a:rPr>
              <a:t>,</a:t>
            </a:r>
            <a:r>
              <a:rPr lang="ko-KR" altLang="en-US" sz="1600" b="1">
                <a:latin typeface="Franklin Gothic Medium"/>
                <a:ea typeface="나눔고딕"/>
              </a:rPr>
              <a:t> 유클리디안 거리가 아닌 </a:t>
            </a:r>
            <a:r>
              <a:rPr lang="en-US" altLang="ko-KR" sz="1600" b="1">
                <a:latin typeface="Franklin Gothic Medium"/>
                <a:ea typeface="나눔고딕"/>
              </a:rPr>
              <a:t>IOU</a:t>
            </a:r>
            <a:r>
              <a:rPr lang="ko-KR" altLang="en-US" sz="1600" b="1">
                <a:latin typeface="Franklin Gothic Medium"/>
                <a:ea typeface="나눔고딕"/>
              </a:rPr>
              <a:t>를 기준으로 </a:t>
            </a:r>
            <a:r>
              <a:rPr lang="en-US" altLang="ko-KR" sz="1600" b="1">
                <a:latin typeface="Franklin Gothic Medium"/>
                <a:ea typeface="나눔고딕"/>
              </a:rPr>
              <a:t>Cluster</a:t>
            </a:r>
            <a:r>
              <a:rPr lang="ko-KR" altLang="en-US" sz="1600" b="1">
                <a:latin typeface="Franklin Gothic Medium"/>
                <a:ea typeface="나눔고딕"/>
              </a:rPr>
              <a:t>를 구한다 </a:t>
            </a:r>
            <a:endParaRPr lang="ko-KR" altLang="en-US" sz="1600" b="1">
              <a:latin typeface="Franklin Gothic Medium"/>
              <a:ea typeface="나눔고딕"/>
            </a:endParaRPr>
          </a:p>
          <a:p>
            <a:pPr lvl="0" algn="ctr">
              <a:defRPr/>
            </a:pPr>
            <a:endParaRPr lang="ko-KR" altLang="en-US" sz="1600" b="1">
              <a:latin typeface="Franklin Gothic Medium"/>
              <a:ea typeface="나눔고딕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8469" y="1771418"/>
            <a:ext cx="6535061" cy="3315162"/>
          </a:xfrm>
          <a:prstGeom prst="rect">
            <a:avLst/>
          </a:prstGeom>
        </p:spPr>
      </p:pic>
      <p:sp>
        <p:nvSpPr>
          <p:cNvPr id="71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68" name="TextBox 9"/>
          <p:cNvSpPr txBox="1"/>
          <p:nvPr/>
        </p:nvSpPr>
        <p:spPr>
          <a:xfrm>
            <a:off x="2230318" y="5866918"/>
            <a:ext cx="7003640" cy="339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latin typeface="Franklin Gothic Medium"/>
                <a:ea typeface="나눔고딕"/>
              </a:rPr>
              <a:t>-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Box</a:t>
            </a:r>
            <a:r>
              <a:rPr lang="ko-KR" altLang="en-US" sz="1600">
                <a:latin typeface="Franklin Gothic Medium"/>
                <a:ea typeface="나눔고딕"/>
              </a:rPr>
              <a:t>가 </a:t>
            </a:r>
            <a:r>
              <a:rPr lang="en-US" altLang="ko-KR" sz="1600">
                <a:latin typeface="Franklin Gothic Medium"/>
                <a:ea typeface="나눔고딕"/>
              </a:rPr>
              <a:t>Cell</a:t>
            </a:r>
            <a:r>
              <a:rPr lang="ko-KR" altLang="en-US" sz="1600">
                <a:latin typeface="Franklin Gothic Medium"/>
                <a:ea typeface="나눔고딕"/>
              </a:rPr>
              <a:t>을 벗어나 아무 위치에나 존재 </a:t>
            </a:r>
            <a:r>
              <a:rPr lang="en-US" altLang="ko-KR" sz="1600">
                <a:latin typeface="Franklin Gothic Medium"/>
                <a:ea typeface="나눔고딕"/>
              </a:rPr>
              <a:t>-&gt;</a:t>
            </a:r>
            <a:r>
              <a:rPr lang="ko-KR" altLang="en-US" sz="1600">
                <a:latin typeface="Franklin Gothic Medium"/>
                <a:ea typeface="나눔고딕"/>
              </a:rPr>
              <a:t> 학습 초기 </a:t>
            </a:r>
            <a:r>
              <a:rPr lang="en-US" altLang="ko-KR" sz="1600">
                <a:latin typeface="Franklin Gothic Medium"/>
                <a:ea typeface="나눔고딕"/>
              </a:rPr>
              <a:t>iteration</a:t>
            </a:r>
            <a:r>
              <a:rPr lang="ko-KR" altLang="en-US" sz="1600">
                <a:latin typeface="Franklin Gothic Medium"/>
                <a:ea typeface="나눔고딕"/>
              </a:rPr>
              <a:t>시 모델이 불안정</a:t>
            </a:r>
            <a:endParaRPr lang="ko-KR" altLang="en-US" sz="1600">
              <a:latin typeface="Franklin Gothic Medium"/>
              <a:ea typeface="나눔고딕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0016" y="1784069"/>
            <a:ext cx="5144217" cy="4020111"/>
          </a:xfrm>
          <a:prstGeom prst="rect">
            <a:avLst/>
          </a:prstGeom>
        </p:spPr>
      </p:pic>
      <p:sp>
        <p:nvSpPr>
          <p:cNvPr id="73" name="TextBox 9"/>
          <p:cNvSpPr txBox="1"/>
          <p:nvPr/>
        </p:nvSpPr>
        <p:spPr>
          <a:xfrm>
            <a:off x="9671109" y="1808564"/>
            <a:ext cx="2308167" cy="339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: </a:t>
            </a:r>
            <a:r>
              <a:rPr lang="ko-KR" altLang="en-US" sz="1600" b="1">
                <a:latin typeface="Franklin Gothic Medium"/>
                <a:ea typeface="나눔고딕"/>
              </a:rPr>
              <a:t>예측하고자 하는 </a:t>
            </a:r>
            <a:r>
              <a:rPr lang="en-US" altLang="ko-KR" sz="1600" b="1">
                <a:latin typeface="Franklin Gothic Medium"/>
                <a:ea typeface="나눔고딕"/>
              </a:rPr>
              <a:t>Box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74" name=""/>
          <p:cNvSpPr/>
          <p:nvPr/>
        </p:nvSpPr>
        <p:spPr>
          <a:xfrm>
            <a:off x="9175753" y="1814512"/>
            <a:ext cx="349250" cy="357187"/>
          </a:xfrm>
          <a:prstGeom prst="rect">
            <a:avLst/>
          </a:prstGeom>
          <a:solidFill>
            <a:schemeClr val="lt1"/>
          </a:solidFill>
          <a:ln w="38100">
            <a:solidFill>
              <a:srgbClr val="364ef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 b="1">
              <a:latin typeface="Franklin Gothic Medium"/>
            </a:endParaRPr>
          </a:p>
        </p:txBody>
      </p:sp>
      <p:sp>
        <p:nvSpPr>
          <p:cNvPr id="76" name=""/>
          <p:cNvSpPr/>
          <p:nvPr/>
        </p:nvSpPr>
        <p:spPr>
          <a:xfrm>
            <a:off x="9169403" y="1211261"/>
            <a:ext cx="349251" cy="373062"/>
          </a:xfrm>
          <a:prstGeom prst="rect">
            <a:avLst/>
          </a:prstGeom>
          <a:solidFill>
            <a:schemeClr val="lt1"/>
          </a:solidFill>
          <a:ln w="38100">
            <a:solidFill>
              <a:schemeClr val="dk1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latin typeface="Franklin Gothic Medium"/>
            </a:endParaRPr>
          </a:p>
        </p:txBody>
      </p:sp>
      <p:sp>
        <p:nvSpPr>
          <p:cNvPr id="77" name="TextBox 9"/>
          <p:cNvSpPr txBox="1"/>
          <p:nvPr/>
        </p:nvSpPr>
        <p:spPr>
          <a:xfrm>
            <a:off x="9613959" y="1230713"/>
            <a:ext cx="2578042" cy="339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:  </a:t>
            </a:r>
            <a:r>
              <a:rPr lang="ko-KR" altLang="en-US" sz="1600" b="1">
                <a:latin typeface="Franklin Gothic Medium"/>
                <a:ea typeface="나눔고딕"/>
              </a:rPr>
              <a:t>미리 지정한</a:t>
            </a:r>
            <a:r>
              <a:rPr lang="en-US" altLang="ko-KR" sz="1600" b="1">
                <a:latin typeface="Franklin Gothic Medium"/>
                <a:ea typeface="나눔고딕"/>
              </a:rPr>
              <a:t> Anchor Box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78" name="화살표: 왼쪽 2"/>
          <p:cNvSpPr/>
          <p:nvPr/>
        </p:nvSpPr>
        <p:spPr>
          <a:xfrm rot="13698527">
            <a:off x="2940573" y="1849126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Franklin Gothic Medium"/>
            </a:endParaRPr>
          </a:p>
        </p:txBody>
      </p:sp>
      <p:sp>
        <p:nvSpPr>
          <p:cNvPr id="79" name="TextBox 9"/>
          <p:cNvSpPr txBox="1"/>
          <p:nvPr/>
        </p:nvSpPr>
        <p:spPr>
          <a:xfrm>
            <a:off x="1659221" y="1598108"/>
            <a:ext cx="1491739" cy="33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3.</a:t>
            </a:r>
            <a:r>
              <a:rPr lang="ko-KR" altLang="en-US" sz="1600" b="1">
                <a:latin typeface="Franklin Gothic Medium"/>
                <a:ea typeface="나눔고딕"/>
              </a:rPr>
              <a:t> 셀의 시작점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80" name="TextBox 9"/>
          <p:cNvSpPr txBox="1"/>
          <p:nvPr/>
        </p:nvSpPr>
        <p:spPr>
          <a:xfrm>
            <a:off x="8711804" y="1238425"/>
            <a:ext cx="307918" cy="33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1.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81" name="TextBox 9"/>
          <p:cNvSpPr txBox="1"/>
          <p:nvPr/>
        </p:nvSpPr>
        <p:spPr>
          <a:xfrm>
            <a:off x="8714525" y="1826253"/>
            <a:ext cx="307918" cy="33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2.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85" name="TextBox 3"/>
          <p:cNvSpPr txBox="1"/>
          <p:nvPr/>
        </p:nvSpPr>
        <p:spPr>
          <a:xfrm>
            <a:off x="599540" y="523238"/>
            <a:ext cx="7778461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 </a:t>
            </a: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-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 </a:t>
            </a: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Direct Location Prediction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 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2270125" y="6155373"/>
            <a:ext cx="7000875" cy="57689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=&gt;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Bounding Box Regression</a:t>
            </a:r>
            <a:r>
              <a:rPr lang="ko-KR" altLang="en-US" sz="1600" b="1">
                <a:latin typeface="Franklin Gothic Medium"/>
                <a:ea typeface="나눔고딕"/>
              </a:rPr>
              <a:t>을 통해 </a:t>
            </a:r>
            <a:r>
              <a:rPr lang="en-US" altLang="ko-KR" sz="1600" b="1">
                <a:latin typeface="Franklin Gothic Medium"/>
                <a:ea typeface="나눔고딕"/>
              </a:rPr>
              <a:t> </a:t>
            </a:r>
            <a:r>
              <a:rPr lang="ko-KR" altLang="en-US" sz="1600" b="1">
                <a:latin typeface="Franklin Gothic Medium"/>
                <a:ea typeface="나눔고딕"/>
              </a:rPr>
              <a:t>얻은 </a:t>
            </a:r>
            <a:r>
              <a:rPr lang="en-US" altLang="ko-KR" sz="1600" b="1">
                <a:latin typeface="Franklin Gothic Medium"/>
                <a:ea typeface="나눔고딕"/>
              </a:rPr>
              <a:t>            </a:t>
            </a:r>
            <a:r>
              <a:rPr lang="ko-KR" altLang="en-US" sz="1600" b="1">
                <a:latin typeface="Franklin Gothic Medium"/>
                <a:ea typeface="나눔고딕"/>
              </a:rPr>
              <a:t>에</a:t>
            </a:r>
            <a:r>
              <a:rPr lang="en-US" altLang="ko-KR" sz="1600" b="1">
                <a:latin typeface="Franklin Gothic Medium"/>
                <a:ea typeface="나눔고딕"/>
              </a:rPr>
              <a:t> Sigmoid </a:t>
            </a:r>
            <a:r>
              <a:rPr lang="ko-KR" altLang="en-US" sz="1600" b="1">
                <a:latin typeface="Franklin Gothic Medium"/>
                <a:ea typeface="나눔고딕"/>
              </a:rPr>
              <a:t>함수를 적용하여 </a:t>
            </a:r>
            <a:r>
              <a:rPr lang="en-US" altLang="ko-KR" sz="1600" b="1">
                <a:latin typeface="Franklin Gothic Medium"/>
                <a:ea typeface="나눔고딕"/>
              </a:rPr>
              <a:t>Box</a:t>
            </a:r>
            <a:r>
              <a:rPr lang="ko-KR" altLang="en-US" sz="1600" b="1">
                <a:latin typeface="Franklin Gothic Medium"/>
                <a:ea typeface="나눔고딕"/>
              </a:rPr>
              <a:t>의 중심점이 </a:t>
            </a:r>
            <a:r>
              <a:rPr lang="en-US" altLang="ko-KR" sz="1600" b="1">
                <a:latin typeface="Franklin Gothic Medium"/>
                <a:ea typeface="나눔고딕"/>
              </a:rPr>
              <a:t>Cell</a:t>
            </a:r>
            <a:r>
              <a:rPr lang="ko-KR" altLang="en-US" sz="1600" b="1">
                <a:latin typeface="Franklin Gothic Medium"/>
                <a:ea typeface="나눔고딕"/>
              </a:rPr>
              <a:t> 내에 존재하도록 한다</a:t>
            </a:r>
            <a:r>
              <a:rPr lang="en-US" altLang="ko-KR" sz="1600" b="1">
                <a:latin typeface="Franklin Gothic Medium"/>
                <a:ea typeface="나눔고딕"/>
              </a:rPr>
              <a:t>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87" name="TextBox 9"/>
          <p:cNvSpPr txBox="1"/>
          <p:nvPr/>
        </p:nvSpPr>
        <p:spPr>
          <a:xfrm>
            <a:off x="9156759" y="2439119"/>
            <a:ext cx="3035241" cy="337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:</a:t>
            </a:r>
            <a:r>
              <a:rPr lang="ko-KR" altLang="en-US" sz="1600" b="1">
                <a:latin typeface="Franklin Gothic Medium"/>
                <a:ea typeface="나눔고딕"/>
              </a:rPr>
              <a:t> 사전에 정한 </a:t>
            </a:r>
            <a:r>
              <a:rPr lang="en-US" altLang="ko-KR" sz="1600" b="1">
                <a:latin typeface="Franklin Gothic Medium"/>
                <a:ea typeface="나눔고딕"/>
              </a:rPr>
              <a:t>Anchor box</a:t>
            </a:r>
            <a:r>
              <a:rPr lang="ko-KR" altLang="en-US" sz="1600" b="1">
                <a:latin typeface="Franklin Gothic Medium"/>
                <a:ea typeface="나눔고딕"/>
              </a:rPr>
              <a:t>의 크기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13763" y="2453409"/>
            <a:ext cx="714375" cy="324715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72175" y="6175374"/>
            <a:ext cx="647701" cy="309770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48686" y="2981325"/>
            <a:ext cx="638175" cy="278476"/>
          </a:xfrm>
          <a:prstGeom prst="rect">
            <a:avLst/>
          </a:prstGeom>
        </p:spPr>
      </p:pic>
      <p:sp>
        <p:nvSpPr>
          <p:cNvPr id="91" name="TextBox 9"/>
          <p:cNvSpPr txBox="1"/>
          <p:nvPr/>
        </p:nvSpPr>
        <p:spPr>
          <a:xfrm>
            <a:off x="9245658" y="2968074"/>
            <a:ext cx="3035241" cy="82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: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ground truth</a:t>
            </a:r>
            <a:r>
              <a:rPr lang="ko-KR" altLang="en-US" sz="1600" b="1">
                <a:latin typeface="Franklin Gothic Medium"/>
                <a:ea typeface="나눔고딕"/>
              </a:rPr>
              <a:t>에 가까워지도록 계속해서 학습되는 </a:t>
            </a:r>
            <a:r>
              <a:rPr lang="en-US" altLang="ko-KR" sz="1600" b="1">
                <a:latin typeface="Franklin Gothic Medium"/>
                <a:ea typeface="나눔고딕"/>
              </a:rPr>
              <a:t>trained anchor box</a:t>
            </a:r>
            <a:r>
              <a:rPr lang="ko-KR" altLang="en-US" sz="1600" b="1">
                <a:latin typeface="Franklin Gothic Medium"/>
                <a:ea typeface="나눔고딕"/>
              </a:rPr>
              <a:t>의 중심 좌표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  <p:sp>
        <p:nvSpPr>
          <p:cNvPr id="92" name="TextBox 9"/>
          <p:cNvSpPr txBox="1"/>
          <p:nvPr/>
        </p:nvSpPr>
        <p:spPr>
          <a:xfrm>
            <a:off x="342928" y="1036130"/>
            <a:ext cx="4362393" cy="33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Dimesion Cluster</a:t>
            </a:r>
            <a:r>
              <a:rPr lang="ko-KR" altLang="en-US" sz="1600" b="1">
                <a:latin typeface="Franklin Gothic Medium"/>
                <a:ea typeface="나눔고딕"/>
              </a:rPr>
              <a:t>로  얻은 </a:t>
            </a:r>
            <a:r>
              <a:rPr lang="en-US" altLang="ko-KR" sz="1600" b="1">
                <a:latin typeface="Franklin Gothic Medium"/>
                <a:ea typeface="나눔고딕"/>
              </a:rPr>
              <a:t>(tx, ty, tw, th, t0)</a:t>
            </a:r>
            <a:endParaRPr lang="en-US" altLang="ko-KR" sz="1600" b="1">
              <a:latin typeface="Franklin Gothic Medium"/>
              <a:ea typeface="나눔고딕"/>
            </a:endParaRPr>
          </a:p>
        </p:txBody>
      </p:sp>
      <p:sp>
        <p:nvSpPr>
          <p:cNvPr id="93" name="TextBox 9"/>
          <p:cNvSpPr txBox="1"/>
          <p:nvPr/>
        </p:nvSpPr>
        <p:spPr>
          <a:xfrm>
            <a:off x="6716998" y="4925508"/>
            <a:ext cx="4840003" cy="822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4.</a:t>
            </a:r>
            <a:r>
              <a:rPr lang="ko-KR" altLang="en-US" sz="16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sifmoid</a:t>
            </a:r>
            <a:r>
              <a:rPr lang="ko-KR" altLang="en-US" sz="1600" b="1">
                <a:latin typeface="Franklin Gothic Medium"/>
                <a:ea typeface="나눔고딕"/>
              </a:rPr>
              <a:t>를 취한 </a:t>
            </a:r>
            <a:r>
              <a:rPr lang="en-US" altLang="ko-KR" sz="1600" b="1">
                <a:latin typeface="Franklin Gothic Medium"/>
                <a:ea typeface="나눔고딕"/>
              </a:rPr>
              <a:t>tx,ty</a:t>
            </a:r>
            <a:r>
              <a:rPr lang="ko-KR" altLang="en-US" sz="1600" b="1">
                <a:latin typeface="Franklin Gothic Medium"/>
                <a:ea typeface="나눔고딕"/>
              </a:rPr>
              <a:t>만큼 움직여 </a:t>
            </a:r>
            <a:r>
              <a:rPr lang="en-US" altLang="ko-KR" sz="1600" b="1">
                <a:latin typeface="Franklin Gothic Medium"/>
                <a:ea typeface="나눔고딕"/>
              </a:rPr>
              <a:t>center point</a:t>
            </a:r>
            <a:r>
              <a:rPr lang="ko-KR" altLang="en-US" sz="1600" b="1">
                <a:latin typeface="Franklin Gothic Medium"/>
                <a:ea typeface="나눔고딕"/>
              </a:rPr>
              <a:t>를 조정 </a:t>
            </a:r>
            <a:r>
              <a:rPr lang="en-US" altLang="ko-KR" sz="1600" b="1">
                <a:latin typeface="Franklin Gothic Medium"/>
                <a:ea typeface="나눔고딕"/>
              </a:rPr>
              <a:t>:</a:t>
            </a:r>
            <a:endParaRPr lang="en-US" altLang="ko-KR" sz="16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600" b="1">
                <a:latin typeface="Franklin Gothic Medium"/>
                <a:ea typeface="나눔고딕"/>
              </a:rPr>
              <a:t>sigmoid</a:t>
            </a:r>
            <a:r>
              <a:rPr lang="ko-KR" altLang="en-US" sz="1600" b="1">
                <a:latin typeface="Franklin Gothic Medium"/>
                <a:ea typeface="나눔고딕"/>
              </a:rPr>
              <a:t>를 취했으므로 </a:t>
            </a:r>
            <a:r>
              <a:rPr lang="en-US" altLang="ko-KR" sz="1600" b="1">
                <a:latin typeface="Franklin Gothic Medium"/>
                <a:ea typeface="나눔고딕"/>
              </a:rPr>
              <a:t>0~1</a:t>
            </a:r>
            <a:r>
              <a:rPr lang="ko-KR" altLang="en-US" sz="1600" b="1">
                <a:latin typeface="Franklin Gothic Medium"/>
                <a:ea typeface="나눔고딕"/>
              </a:rPr>
              <a:t>사이만큼만 움직이기에 </a:t>
            </a:r>
            <a:r>
              <a:rPr lang="en-US" altLang="ko-KR" sz="1600" b="1">
                <a:latin typeface="Franklin Gothic Medium"/>
                <a:ea typeface="나눔고딕"/>
              </a:rPr>
              <a:t>cell</a:t>
            </a:r>
            <a:r>
              <a:rPr lang="ko-KR" altLang="en-US" sz="1600" b="1">
                <a:latin typeface="Franklin Gothic Medium"/>
                <a:ea typeface="나눔고딕"/>
              </a:rPr>
              <a:t>안에 </a:t>
            </a:r>
            <a:r>
              <a:rPr lang="en-US" altLang="ko-KR" sz="1600" b="1">
                <a:latin typeface="Franklin Gothic Medium"/>
                <a:ea typeface="나눔고딕"/>
              </a:rPr>
              <a:t>center point</a:t>
            </a:r>
            <a:r>
              <a:rPr lang="ko-KR" altLang="en-US" sz="1600" b="1">
                <a:latin typeface="Franklin Gothic Medium"/>
                <a:ea typeface="나눔고딕"/>
              </a:rPr>
              <a:t>가 항상 존재</a:t>
            </a:r>
            <a:endParaRPr lang="ko-KR" altLang="en-US" sz="16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62" name="TextBox 9"/>
          <p:cNvSpPr txBox="1"/>
          <p:nvPr/>
        </p:nvSpPr>
        <p:spPr>
          <a:xfrm>
            <a:off x="708084" y="1235612"/>
            <a:ext cx="11483916" cy="343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7.</a:t>
            </a:r>
            <a:r>
              <a:rPr lang="ko-KR" altLang="en-US" sz="1700" b="1">
                <a:latin typeface="Franklin Gothic Medium"/>
                <a:ea typeface="나눔고딕"/>
              </a:rPr>
              <a:t> </a:t>
            </a:r>
            <a:r>
              <a:rPr lang="en-US" altLang="ko-KR" sz="1700" b="1">
                <a:latin typeface="Franklin Gothic Medium"/>
                <a:ea typeface="나눔고딕"/>
              </a:rPr>
              <a:t>Fine-Grained Features </a:t>
            </a:r>
            <a:r>
              <a:rPr lang="ko-KR" altLang="en-US" sz="1700" b="1">
                <a:latin typeface="Franklin Gothic Medium"/>
                <a:ea typeface="나눔고딕"/>
              </a:rPr>
              <a:t> </a:t>
            </a:r>
            <a:r>
              <a:rPr lang="en-US" altLang="ko-KR" sz="1600" b="1">
                <a:latin typeface="Franklin Gothic Medium"/>
                <a:ea typeface="나눔고딕"/>
              </a:rPr>
              <a:t>-</a:t>
            </a:r>
            <a:r>
              <a:rPr lang="ko-KR" altLang="en-US" sz="1600">
                <a:latin typeface="Franklin Gothic Medium"/>
                <a:ea typeface="나눔고딕"/>
              </a:rPr>
              <a:t> </a:t>
            </a:r>
            <a:r>
              <a:rPr lang="en-US" altLang="ko-KR" sz="1600">
                <a:latin typeface="Franklin Gothic Medium"/>
                <a:ea typeface="나눔고딕"/>
              </a:rPr>
              <a:t>Feature map</a:t>
            </a:r>
            <a:r>
              <a:rPr lang="ko-KR" altLang="en-US" sz="1600">
                <a:latin typeface="Franklin Gothic Medium"/>
                <a:ea typeface="나눔고딕"/>
              </a:rPr>
              <a:t>이 작을 때 큰 물체는 잘 예측하지만</a:t>
            </a:r>
            <a:r>
              <a:rPr lang="en-US" altLang="ko-KR" sz="1600">
                <a:latin typeface="Franklin Gothic Medium"/>
                <a:ea typeface="나눔고딕"/>
              </a:rPr>
              <a:t>,</a:t>
            </a:r>
            <a:r>
              <a:rPr lang="ko-KR" altLang="en-US" sz="1600">
                <a:latin typeface="Franklin Gothic Medium"/>
                <a:ea typeface="나눔고딕"/>
              </a:rPr>
              <a:t> 작은 물체는 예측하기 어려움</a:t>
            </a:r>
            <a:endParaRPr lang="ko-KR" altLang="en-US" sz="1600">
              <a:latin typeface="Franklin Gothic Medium"/>
              <a:ea typeface="나눔고딕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4542" y="1679574"/>
            <a:ext cx="9943917" cy="5178426"/>
          </a:xfrm>
          <a:prstGeom prst="rect">
            <a:avLst/>
          </a:prstGeom>
        </p:spPr>
      </p:pic>
      <p:sp>
        <p:nvSpPr>
          <p:cNvPr id="86" name="TextBox 9"/>
          <p:cNvSpPr txBox="1"/>
          <p:nvPr/>
        </p:nvSpPr>
        <p:spPr>
          <a:xfrm>
            <a:off x="3650330" y="6154232"/>
            <a:ext cx="2445670" cy="29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2)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4</a:t>
            </a:r>
            <a:r>
              <a:rPr lang="ko-KR" altLang="en-US" sz="1400" b="1">
                <a:latin typeface="Franklin Gothic Medium"/>
                <a:ea typeface="나눔고딕"/>
              </a:rPr>
              <a:t>개로 나누어</a:t>
            </a:r>
            <a:r>
              <a:rPr lang="en-US" altLang="ko-KR" sz="1400" b="1">
                <a:latin typeface="Franklin Gothic Medium"/>
                <a:ea typeface="나눔고딕"/>
              </a:rPr>
              <a:t> Concat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88" name="TextBox 9"/>
          <p:cNvSpPr txBox="1"/>
          <p:nvPr/>
        </p:nvSpPr>
        <p:spPr>
          <a:xfrm>
            <a:off x="4869697" y="4721400"/>
            <a:ext cx="6920991" cy="29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3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)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Concat</a:t>
            </a:r>
            <a:r>
              <a:rPr lang="ko-KR" altLang="en-US" sz="1400" b="1">
                <a:latin typeface="Franklin Gothic Medium"/>
                <a:ea typeface="나눔고딕"/>
              </a:rPr>
              <a:t>한 </a:t>
            </a:r>
            <a:r>
              <a:rPr lang="en-US" altLang="ko-KR" sz="1400" b="1">
                <a:latin typeface="Franklin Gothic Medium"/>
                <a:ea typeface="나눔고딕"/>
              </a:rPr>
              <a:t>13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X 13 X 2048 Feature map</a:t>
            </a:r>
            <a:r>
              <a:rPr lang="ko-KR" altLang="en-US" sz="1400" b="1">
                <a:latin typeface="Franklin Gothic Medium"/>
                <a:ea typeface="나눔고딕"/>
              </a:rPr>
              <a:t>을   </a:t>
            </a:r>
            <a:r>
              <a:rPr lang="en-US" altLang="ko-KR" sz="1400" b="1">
                <a:latin typeface="Franklin Gothic Medium"/>
                <a:ea typeface="나눔고딕"/>
              </a:rPr>
              <a:t>13 x 13 x 1024 feature map</a:t>
            </a:r>
            <a:r>
              <a:rPr lang="ko-KR" altLang="en-US" sz="1400" b="1">
                <a:latin typeface="Franklin Gothic Medium"/>
                <a:ea typeface="나눔고딕"/>
              </a:rPr>
              <a:t>과 </a:t>
            </a:r>
            <a:r>
              <a:rPr lang="en-US" altLang="ko-KR" sz="1400" b="1">
                <a:latin typeface="Franklin Gothic Medium"/>
                <a:ea typeface="나눔고딕"/>
              </a:rPr>
              <a:t>concat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89" name="TextBox 9"/>
          <p:cNvSpPr txBox="1"/>
          <p:nvPr/>
        </p:nvSpPr>
        <p:spPr>
          <a:xfrm>
            <a:off x="649010" y="4096957"/>
            <a:ext cx="4111116" cy="292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1)</a:t>
            </a:r>
            <a:r>
              <a:rPr lang="ko-KR" altLang="en-US" sz="1400" b="1">
                <a:latin typeface="Franklin Gothic Medium"/>
                <a:ea typeface="나눔고딕"/>
              </a:rPr>
              <a:t> </a:t>
            </a:r>
            <a:r>
              <a:rPr lang="en-US" altLang="ko-KR" sz="1400" b="1">
                <a:latin typeface="Franklin Gothic Medium"/>
                <a:ea typeface="나눔고딕"/>
              </a:rPr>
              <a:t>High Resolution</a:t>
            </a:r>
            <a:r>
              <a:rPr lang="ko-KR" altLang="en-US" sz="1400" b="1">
                <a:latin typeface="Franklin Gothic Medium"/>
                <a:ea typeface="나눔고딕"/>
              </a:rPr>
              <a:t>으로 작은 물체 예측에 탁월</a:t>
            </a:r>
            <a:endParaRPr lang="en-US" altLang="ko-KR" sz="1400" b="1">
              <a:latin typeface="Franklin Gothic Medium"/>
              <a:ea typeface="나눔고딕"/>
            </a:endParaRPr>
          </a:p>
        </p:txBody>
      </p:sp>
      <p:sp>
        <p:nvSpPr>
          <p:cNvPr id="90" name="화살표: 왼쪽 2"/>
          <p:cNvSpPr/>
          <p:nvPr/>
        </p:nvSpPr>
        <p:spPr>
          <a:xfrm rot="13432837">
            <a:off x="1505016" y="4712943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>
              <a:latin typeface="Franklin Gothic Medium"/>
            </a:endParaRPr>
          </a:p>
        </p:txBody>
      </p:sp>
      <p:sp>
        <p:nvSpPr>
          <p:cNvPr id="92" name=""/>
          <p:cNvSpPr/>
          <p:nvPr/>
        </p:nvSpPr>
        <p:spPr>
          <a:xfrm>
            <a:off x="7873642" y="4122964"/>
            <a:ext cx="1276806" cy="25853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93" name=""/>
          <p:cNvSpPr/>
          <p:nvPr/>
        </p:nvSpPr>
        <p:spPr>
          <a:xfrm>
            <a:off x="7159266" y="4923064"/>
            <a:ext cx="1578430" cy="353785"/>
          </a:xfrm>
          <a:prstGeom prst="ellipse">
            <a:avLst/>
          </a:prstGeom>
          <a:solidFill>
            <a:srgbClr val="faf3db">
              <a:alpha val="30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Franklin Gothic Medium"/>
            </a:endParaRPr>
          </a:p>
        </p:txBody>
      </p:sp>
      <p:sp>
        <p:nvSpPr>
          <p:cNvPr id="97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62" name="TextBox 9"/>
          <p:cNvSpPr txBox="1"/>
          <p:nvPr/>
        </p:nvSpPr>
        <p:spPr>
          <a:xfrm>
            <a:off x="708084" y="1235612"/>
            <a:ext cx="11483916" cy="1124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8.</a:t>
            </a:r>
            <a:r>
              <a:rPr lang="ko-KR" altLang="en-US" sz="1700" b="1">
                <a:latin typeface="Franklin Gothic Medium"/>
                <a:ea typeface="나눔고딕"/>
              </a:rPr>
              <a:t> </a:t>
            </a:r>
            <a:r>
              <a:rPr lang="en-US" altLang="ko-KR" sz="1700" b="1">
                <a:latin typeface="Franklin Gothic Medium"/>
                <a:ea typeface="나눔고딕"/>
              </a:rPr>
              <a:t>Multi - Scale Training </a:t>
            </a:r>
            <a:endParaRPr lang="en-US" altLang="ko-KR" sz="1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700">
                <a:latin typeface="Franklin Gothic Medium"/>
                <a:ea typeface="나눔고딕"/>
              </a:rPr>
              <a:t> - Anchor Box</a:t>
            </a:r>
            <a:r>
              <a:rPr lang="ko-KR" altLang="en-US" sz="1700">
                <a:latin typeface="Franklin Gothic Medium"/>
                <a:ea typeface="나눔고딕"/>
              </a:rPr>
              <a:t>를 이용해 </a:t>
            </a:r>
            <a:r>
              <a:rPr lang="en-US" altLang="ko-KR" sz="1700">
                <a:latin typeface="Franklin Gothic Medium"/>
                <a:ea typeface="나눔고딕"/>
              </a:rPr>
              <a:t>Bounding Box</a:t>
            </a:r>
            <a:r>
              <a:rPr lang="ko-KR" altLang="en-US" sz="1700">
                <a:latin typeface="Franklin Gothic Medium"/>
                <a:ea typeface="나눔고딕"/>
              </a:rPr>
              <a:t>를 예측하게 되면서 네트워크 구조가 </a:t>
            </a:r>
            <a:r>
              <a:rPr lang="en-US" altLang="ko-KR" sz="1700">
                <a:latin typeface="Franklin Gothic Medium"/>
                <a:ea typeface="나눔고딕"/>
              </a:rPr>
              <a:t>conv and pooling layer</a:t>
            </a:r>
            <a:r>
              <a:rPr lang="ko-KR" altLang="en-US" sz="1700">
                <a:latin typeface="Franklin Gothic Medium"/>
                <a:ea typeface="나눔고딕"/>
              </a:rPr>
              <a:t>로만 구성</a:t>
            </a:r>
            <a:endParaRPr lang="ko-KR" altLang="en-US" sz="17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700">
                <a:latin typeface="Franklin Gothic Medium"/>
                <a:ea typeface="나눔고딕"/>
              </a:rPr>
              <a:t> </a:t>
            </a:r>
            <a:r>
              <a:rPr lang="en-US" altLang="ko-KR" sz="1700">
                <a:latin typeface="Franklin Gothic Medium"/>
                <a:ea typeface="나눔고딕"/>
              </a:rPr>
              <a:t>-</a:t>
            </a:r>
            <a:r>
              <a:rPr lang="ko-KR" altLang="en-US" sz="1700">
                <a:latin typeface="Franklin Gothic Medium"/>
                <a:ea typeface="나눔고딕"/>
              </a:rPr>
              <a:t> </a:t>
            </a:r>
            <a:r>
              <a:rPr lang="en-US" altLang="ko-KR" sz="1700">
                <a:latin typeface="Franklin Gothic Medium"/>
                <a:ea typeface="나눔고딕"/>
              </a:rPr>
              <a:t>Fully connected layer</a:t>
            </a:r>
            <a:r>
              <a:rPr lang="ko-KR" altLang="en-US" sz="1700">
                <a:latin typeface="Franklin Gothic Medium"/>
                <a:ea typeface="나눔고딕"/>
              </a:rPr>
              <a:t>가 없으므로 입력의 크기를 즉석에서 변경 가능</a:t>
            </a:r>
            <a:endParaRPr lang="ko-KR" altLang="en-US" sz="17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700">
                <a:latin typeface="Franklin Gothic Medium"/>
                <a:ea typeface="나눔고딕"/>
              </a:rPr>
              <a:t> </a:t>
            </a:r>
            <a:r>
              <a:rPr lang="en-US" altLang="ko-KR" sz="1700">
                <a:latin typeface="Franklin Gothic Medium"/>
                <a:ea typeface="나눔고딕"/>
              </a:rPr>
              <a:t>-</a:t>
            </a:r>
            <a:r>
              <a:rPr lang="ko-KR" altLang="en-US" sz="1700">
                <a:latin typeface="Franklin Gothic Medium"/>
                <a:ea typeface="나눔고딕"/>
              </a:rPr>
              <a:t> 가장 작은 크기는 </a:t>
            </a:r>
            <a:r>
              <a:rPr lang="en-US" altLang="ko-KR" sz="1700">
                <a:latin typeface="Franklin Gothic Medium"/>
                <a:ea typeface="나눔고딕"/>
              </a:rPr>
              <a:t>320x320,</a:t>
            </a:r>
            <a:r>
              <a:rPr lang="ko-KR" altLang="en-US" sz="1700">
                <a:latin typeface="Franklin Gothic Medium"/>
                <a:ea typeface="나눔고딕"/>
              </a:rPr>
              <a:t> 가장 큰 크기는 </a:t>
            </a:r>
            <a:r>
              <a:rPr lang="en-US" altLang="ko-KR" sz="1700">
                <a:latin typeface="Franklin Gothic Medium"/>
                <a:ea typeface="나눔고딕"/>
              </a:rPr>
              <a:t>608 x 608 (subsampling</a:t>
            </a:r>
            <a:r>
              <a:rPr lang="ko-KR" altLang="en-US" sz="1700">
                <a:latin typeface="Franklin Gothic Medium"/>
                <a:ea typeface="나눔고딕"/>
              </a:rPr>
              <a:t> 비율이 </a:t>
            </a:r>
            <a:r>
              <a:rPr lang="en-US" altLang="ko-KR" sz="1700">
                <a:latin typeface="Franklin Gothic Medium"/>
                <a:ea typeface="나눔고딕"/>
              </a:rPr>
              <a:t>32</a:t>
            </a:r>
            <a:r>
              <a:rPr lang="ko-KR" altLang="en-US" sz="1700">
                <a:latin typeface="Franklin Gothic Medium"/>
                <a:ea typeface="나눔고딕"/>
              </a:rPr>
              <a:t>이기 때문에 </a:t>
            </a:r>
            <a:r>
              <a:rPr lang="en-US" altLang="ko-KR" sz="1700">
                <a:latin typeface="Franklin Gothic Medium"/>
                <a:ea typeface="나눔고딕"/>
              </a:rPr>
              <a:t>32</a:t>
            </a:r>
            <a:r>
              <a:rPr lang="ko-KR" altLang="en-US" sz="1700">
                <a:latin typeface="Franklin Gothic Medium"/>
                <a:ea typeface="나눔고딕"/>
              </a:rPr>
              <a:t>의 배수로 설정</a:t>
            </a:r>
            <a:r>
              <a:rPr lang="en-US" altLang="ko-KR" sz="1700">
                <a:latin typeface="Franklin Gothic Medium"/>
                <a:ea typeface="나눔고딕"/>
              </a:rPr>
              <a:t>)</a:t>
            </a:r>
            <a:endParaRPr lang="en-US" altLang="ko-KR" sz="1700">
              <a:latin typeface="Franklin Gothic Medium"/>
              <a:ea typeface="나눔고딕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3024" y="2667027"/>
            <a:ext cx="3076574" cy="3936972"/>
          </a:xfrm>
          <a:prstGeom prst="rect">
            <a:avLst/>
          </a:prstGeom>
        </p:spPr>
      </p:pic>
      <p:sp>
        <p:nvSpPr>
          <p:cNvPr id="101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Yolo v2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에서 개선된 부분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102" name="TextBox 3"/>
          <p:cNvSpPr txBox="1"/>
          <p:nvPr/>
        </p:nvSpPr>
        <p:spPr>
          <a:xfrm>
            <a:off x="599540" y="523238"/>
            <a:ext cx="5292889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학습 진행 상황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rcRect t="2440" r="43530" b="1590"/>
          <a:stretch>
            <a:fillRect/>
          </a:stretch>
        </p:blipFill>
        <p:spPr>
          <a:xfrm>
            <a:off x="2331195" y="1387561"/>
            <a:ext cx="7529610" cy="5078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2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pic>
        <p:nvPicPr>
          <p:cNvPr id="3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167839" y="2253038"/>
            <a:ext cx="4402224" cy="35602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TextBox 9"/>
          <p:cNvSpPr txBox="1"/>
          <p:nvPr/>
        </p:nvSpPr>
        <p:spPr>
          <a:xfrm>
            <a:off x="964927" y="1552238"/>
            <a:ext cx="5131072" cy="341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1. Bounding Box</a:t>
            </a:r>
            <a:endParaRPr lang="ko-KR" altLang="en-US" sz="1700">
              <a:latin typeface="Franklin Gothic Medium"/>
              <a:ea typeface="나눔고딕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6658586" y="1572970"/>
            <a:ext cx="4723442" cy="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나눔고딕"/>
                <a:ea typeface="나눔고딕"/>
              </a:rPr>
              <a:t>2. IOU(Intersection Over Union)</a:t>
            </a:r>
            <a:endParaRPr lang="en-US" altLang="ko-KR" sz="1700" b="1">
              <a:latin typeface="나눔고딕"/>
              <a:ea typeface="나눔고딕"/>
            </a:endParaRPr>
          </a:p>
        </p:txBody>
      </p:sp>
      <p:pic>
        <p:nvPicPr>
          <p:cNvPr id="44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516345" y="2626845"/>
            <a:ext cx="2760651" cy="23743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6" name="TextBox 9"/>
          <p:cNvSpPr txBox="1"/>
          <p:nvPr/>
        </p:nvSpPr>
        <p:spPr>
          <a:xfrm>
            <a:off x="6735081" y="1948981"/>
            <a:ext cx="4723442" cy="547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>
                <a:latin typeface="Franklin Gothic Medium"/>
                <a:ea typeface="나눔고딕"/>
              </a:rPr>
              <a:t>실제 값과 모델이 예측한 값이 얼만나 겹치는지 </a:t>
            </a:r>
            <a:endParaRPr lang="ko-KR" altLang="en-US" sz="15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500" b="1">
                <a:latin typeface="Franklin Gothic Medium"/>
                <a:ea typeface="나눔고딕"/>
              </a:rPr>
              <a:t>(</a:t>
            </a:r>
            <a:r>
              <a:rPr lang="ko-KR" altLang="en-US" sz="1500" b="1">
                <a:latin typeface="Franklin Gothic Medium"/>
                <a:ea typeface="나눔고딕"/>
              </a:rPr>
              <a:t>교집합 </a:t>
            </a:r>
            <a:r>
              <a:rPr lang="en-US" altLang="ko-KR" sz="1500" b="1">
                <a:latin typeface="Franklin Gothic Medium"/>
                <a:ea typeface="나눔고딕"/>
              </a:rPr>
              <a:t>/</a:t>
            </a:r>
            <a:r>
              <a:rPr lang="ko-KR" altLang="en-US" sz="1500" b="1">
                <a:latin typeface="Franklin Gothic Medium"/>
                <a:ea typeface="나눔고딕"/>
              </a:rPr>
              <a:t> 합집합</a:t>
            </a:r>
            <a:r>
              <a:rPr lang="en-US" altLang="ko-KR" sz="1500" b="1">
                <a:latin typeface="Franklin Gothic Medium"/>
                <a:ea typeface="나눔고딕"/>
              </a:rPr>
              <a:t>)</a:t>
            </a:r>
            <a:endParaRPr lang="en-US" altLang="ko-KR" sz="1500" b="1">
              <a:latin typeface="Franklin Gothic Medium"/>
              <a:ea typeface="나눔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88124" y="5029200"/>
            <a:ext cx="4746626" cy="1431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102" name="TextBox 3"/>
          <p:cNvSpPr txBox="1"/>
          <p:nvPr/>
        </p:nvSpPr>
        <p:spPr>
          <a:xfrm>
            <a:off x="599540" y="523238"/>
            <a:ext cx="5292889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학습 진행 상황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3"/>
          <a:srcRect l="5850" t="6300" r="60280" b="56420"/>
          <a:stretch>
            <a:fillRect/>
          </a:stretch>
        </p:blipFill>
        <p:spPr>
          <a:xfrm>
            <a:off x="521229" y="2081132"/>
            <a:ext cx="5420112" cy="3355649"/>
          </a:xfrm>
          <a:prstGeom prst="rect">
            <a:avLst/>
          </a:prstGeom>
        </p:spPr>
      </p:pic>
      <p:pic>
        <p:nvPicPr>
          <p:cNvPr id="108" name=""/>
          <p:cNvPicPr>
            <a:picLocks noChangeAspect="1"/>
          </p:cNvPicPr>
          <p:nvPr/>
        </p:nvPicPr>
        <p:blipFill rotWithShape="1">
          <a:blip r:embed="rId4"/>
          <a:srcRect l="39070" t="2290"/>
          <a:stretch>
            <a:fillRect/>
          </a:stretch>
        </p:blipFill>
        <p:spPr>
          <a:xfrm>
            <a:off x="6096000" y="2045134"/>
            <a:ext cx="5909210" cy="3442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62" name="TextBox 9"/>
          <p:cNvSpPr txBox="1"/>
          <p:nvPr/>
        </p:nvSpPr>
        <p:spPr>
          <a:xfrm>
            <a:off x="708083" y="1426112"/>
            <a:ext cx="11483916" cy="2143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700" b="1">
                <a:latin typeface="Franklin Gothic Medium"/>
                <a:ea typeface="나눔고딕"/>
              </a:rPr>
              <a:t>1. </a:t>
            </a:r>
            <a:r>
              <a:rPr lang="ko-KR" altLang="en-US" sz="2700" b="1">
                <a:latin typeface="Franklin Gothic Medium"/>
                <a:ea typeface="나눔고딕"/>
              </a:rPr>
              <a:t>학습 데이터 </a:t>
            </a:r>
            <a:r>
              <a:rPr lang="en-US" altLang="ko-KR" sz="2700" b="1">
                <a:latin typeface="Franklin Gothic Medium"/>
                <a:ea typeface="나눔고딕"/>
              </a:rPr>
              <a:t>accuracy</a:t>
            </a:r>
            <a:r>
              <a:rPr lang="ko-KR" altLang="en-US" sz="2700" b="1">
                <a:latin typeface="Franklin Gothic Medium"/>
                <a:ea typeface="나눔고딕"/>
              </a:rPr>
              <a:t> 개선</a:t>
            </a:r>
            <a:endParaRPr lang="ko-KR" altLang="en-US" sz="27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2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700" b="1">
                <a:latin typeface="Franklin Gothic Medium"/>
                <a:ea typeface="나눔고딕"/>
              </a:rPr>
              <a:t>2.</a:t>
            </a:r>
            <a:r>
              <a:rPr lang="ko-KR" altLang="en-US" sz="2700" b="1">
                <a:latin typeface="Franklin Gothic Medium"/>
                <a:ea typeface="나눔고딕"/>
              </a:rPr>
              <a:t> 현재까지 나온 </a:t>
            </a:r>
            <a:r>
              <a:rPr lang="en-US" altLang="ko-KR" sz="2700" b="1">
                <a:latin typeface="Franklin Gothic Medium"/>
                <a:ea typeface="나눔고딕"/>
              </a:rPr>
              <a:t>yolo version</a:t>
            </a:r>
            <a:r>
              <a:rPr lang="ko-KR" altLang="en-US" sz="2700" b="1">
                <a:latin typeface="Franklin Gothic Medium"/>
                <a:ea typeface="나눔고딕"/>
              </a:rPr>
              <a:t> 별 한계점 및 개선 사항</a:t>
            </a:r>
            <a:r>
              <a:rPr lang="en-US" altLang="ko-KR" sz="2700" b="1">
                <a:latin typeface="Franklin Gothic Medium"/>
                <a:ea typeface="나눔고딕"/>
              </a:rPr>
              <a:t>,</a:t>
            </a:r>
            <a:r>
              <a:rPr lang="ko-KR" altLang="en-US" sz="2700" b="1">
                <a:latin typeface="Franklin Gothic Medium"/>
                <a:ea typeface="나눔고딕"/>
              </a:rPr>
              <a:t> 구조 파악</a:t>
            </a:r>
            <a:endParaRPr lang="ko-KR" altLang="en-US" sz="27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2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700" b="1">
                <a:latin typeface="Franklin Gothic Medium"/>
                <a:ea typeface="나눔고딕"/>
              </a:rPr>
              <a:t>3.</a:t>
            </a:r>
            <a:r>
              <a:rPr lang="ko-KR" altLang="en-US" sz="2700" b="1">
                <a:latin typeface="Franklin Gothic Medium"/>
                <a:ea typeface="나눔고딕"/>
              </a:rPr>
              <a:t> </a:t>
            </a:r>
            <a:r>
              <a:rPr lang="en-US" altLang="ko-KR" sz="2700" b="1">
                <a:latin typeface="Franklin Gothic Medium"/>
                <a:ea typeface="나눔고딕"/>
              </a:rPr>
              <a:t>Action Reognition</a:t>
            </a:r>
            <a:r>
              <a:rPr lang="ko-KR" altLang="en-US" sz="2700" b="1">
                <a:latin typeface="Franklin Gothic Medium"/>
                <a:ea typeface="나눔고딕"/>
              </a:rPr>
              <a:t>개념 및 알고리즘 파악</a:t>
            </a:r>
            <a:endParaRPr lang="ko-KR" altLang="en-US" sz="2700" b="1">
              <a:latin typeface="Franklin Gothic Medium"/>
              <a:ea typeface="나눔고딕"/>
            </a:endParaRPr>
          </a:p>
        </p:txBody>
      </p:sp>
      <p:sp>
        <p:nvSpPr>
          <p:cNvPr id="102" name="TextBox 3"/>
          <p:cNvSpPr txBox="1"/>
          <p:nvPr/>
        </p:nvSpPr>
        <p:spPr>
          <a:xfrm>
            <a:off x="599540" y="485138"/>
            <a:ext cx="3666836" cy="541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solidFill>
                  <a:schemeClr val="lt1"/>
                </a:solidFill>
                <a:latin typeface="Franklin Gothic Medium"/>
                <a:ea typeface="나눔고딕"/>
              </a:rPr>
              <a:t>To do List</a:t>
            </a:r>
            <a:endParaRPr lang="en-US" altLang="ko-KR" sz="3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499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62" name="TextBox 9"/>
          <p:cNvSpPr txBox="1"/>
          <p:nvPr/>
        </p:nvSpPr>
        <p:spPr>
          <a:xfrm>
            <a:off x="708084" y="1235608"/>
            <a:ext cx="10864791" cy="5420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3"/>
              </a:rPr>
              <a:t>https://herbwood.tistory.com/17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4"/>
              </a:rPr>
              <a:t>https://m.blog.naver.com/sogangori/221011203855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5"/>
              </a:rPr>
              <a:t>https://leedakyeong.tistory.com/entry/Object-Detection-YOLO-v1v6-%EB%B9%84%EA%B5%90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6"/>
              </a:rPr>
              <a:t>https://yeomko.tistory.com/47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7"/>
              </a:rPr>
              <a:t>https://blog.naver.com/intelliz/221709190464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8"/>
              </a:rPr>
              <a:t>https://velog.io/@skhim520/YOLO-v2-%EB%85%BC%EB%AC%B8-%EB%A6%AC%EB%B7%B0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9"/>
              </a:rPr>
              <a:t>https://bokonote.tistory.com/11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10"/>
              </a:rPr>
              <a:t>https://arxiv.org/abs/1506.02640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11"/>
              </a:rPr>
              <a:t>https://arxiv.org/abs/1612.08242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12"/>
              </a:rPr>
              <a:t>https://arxiv.org/abs/1804.02767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13"/>
              </a:rPr>
              <a:t>https://arxiv.org/abs/2004.10934</a:t>
            </a:r>
            <a:endParaRPr lang="en-US" altLang="ko-KR" sz="2500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2500">
                <a:latin typeface="Franklin Gothic Medium"/>
                <a:ea typeface="나눔고딕"/>
                <a:hlinkClick r:id="rId14"/>
              </a:rPr>
              <a:t>https://herbwood.tistory.com/13</a:t>
            </a:r>
            <a:endParaRPr lang="en-US" altLang="ko-KR" sz="2500">
              <a:latin typeface="Franklin Gothic Medium"/>
              <a:ea typeface="나눔고딕"/>
            </a:endParaRPr>
          </a:p>
        </p:txBody>
      </p:sp>
      <p:sp>
        <p:nvSpPr>
          <p:cNvPr id="102" name="TextBox 3"/>
          <p:cNvSpPr txBox="1"/>
          <p:nvPr/>
        </p:nvSpPr>
        <p:spPr>
          <a:xfrm>
            <a:off x="59954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 </a:t>
            </a: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Reference</a:t>
            </a:r>
            <a:endParaRPr lang="en-US" altLang="ko-KR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39" name="TextBox 9"/>
          <p:cNvSpPr txBox="1"/>
          <p:nvPr/>
        </p:nvSpPr>
        <p:spPr>
          <a:xfrm>
            <a:off x="1545771" y="1462316"/>
            <a:ext cx="2238087" cy="34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3. Confidence Score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6333627" y="1467172"/>
            <a:ext cx="4526374" cy="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4. NMS(Non-Maximum Suppresion)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  <p:pic>
        <p:nvPicPr>
          <p:cNvPr id="4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603947" y="2056003"/>
            <a:ext cx="3605903" cy="31070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8" name=""/>
          <p:cNvPicPr/>
          <p:nvPr/>
        </p:nvPicPr>
        <p:blipFill rotWithShape="1">
          <a:blip r:embed="rId4"/>
          <a:srcRect r="53110" b="-680"/>
          <a:stretch>
            <a:fillRect/>
          </a:stretch>
        </p:blipFill>
        <p:spPr>
          <a:xfrm>
            <a:off x="6757719" y="2046665"/>
            <a:ext cx="3207391" cy="138233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9" name=""/>
          <p:cNvPicPr/>
          <p:nvPr/>
        </p:nvPicPr>
        <p:blipFill rotWithShape="1">
          <a:blip r:embed="rId5"/>
          <a:srcRect l="53110" r="680"/>
          <a:stretch>
            <a:fillRect/>
          </a:stretch>
        </p:blipFill>
        <p:spPr>
          <a:xfrm>
            <a:off x="6752728" y="4035710"/>
            <a:ext cx="3160700" cy="13729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0" name="화살표: 왼쪽 2"/>
          <p:cNvSpPr/>
          <p:nvPr/>
        </p:nvSpPr>
        <p:spPr>
          <a:xfrm rot="15889395">
            <a:off x="8121064" y="3632454"/>
            <a:ext cx="391886" cy="304800"/>
          </a:xfrm>
          <a:prstGeom prst="leftArrow">
            <a:avLst>
              <a:gd name="adj1" fmla="val 18421"/>
              <a:gd name="adj2" fmla="val 50000"/>
            </a:avLst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9"/>
          <p:cNvSpPr txBox="1"/>
          <p:nvPr/>
        </p:nvSpPr>
        <p:spPr>
          <a:xfrm>
            <a:off x="1657349" y="5370288"/>
            <a:ext cx="3672821" cy="31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-</a:t>
            </a:r>
            <a:r>
              <a:rPr lang="ko-KR" altLang="en-US" sz="1500">
                <a:latin typeface="Franklin Gothic Medium"/>
                <a:ea typeface="나눔고딕"/>
              </a:rPr>
              <a:t>  물체가 있을 확률</a:t>
            </a:r>
            <a:endParaRPr lang="en-US" altLang="ko-KR" sz="1500">
              <a:latin typeface="Franklin Gothic Medium"/>
              <a:ea typeface="나눔고딕"/>
            </a:endParaRPr>
          </a:p>
        </p:txBody>
      </p:sp>
      <p:sp>
        <p:nvSpPr>
          <p:cNvPr id="52" name="TextBox 9"/>
          <p:cNvSpPr txBox="1"/>
          <p:nvPr/>
        </p:nvSpPr>
        <p:spPr>
          <a:xfrm>
            <a:off x="6096000" y="5665564"/>
            <a:ext cx="5212698" cy="31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박스의 중복을 제거 및 물체를 가장 잘 나타낸 박스를  남김</a:t>
            </a:r>
            <a:endParaRPr lang="ko-KR" altLang="en-US" sz="1500">
              <a:latin typeface="Franklin Gothic Medium"/>
              <a:ea typeface="나눔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1624490" y="5762236"/>
            <a:ext cx="6096000" cy="3117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-</a:t>
            </a:r>
            <a:r>
              <a:rPr lang="ko-KR" altLang="en-US" sz="1500">
                <a:latin typeface="Franklin Gothic Medium"/>
                <a:ea typeface="나눔고딕"/>
              </a:rPr>
              <a:t> 물체가 있을 확률 </a:t>
            </a:r>
            <a:r>
              <a:rPr lang="en-US" altLang="ko-KR" sz="1500">
                <a:latin typeface="Franklin Gothic Medium"/>
                <a:ea typeface="나눔고딕"/>
              </a:rPr>
              <a:t>*</a:t>
            </a:r>
            <a:r>
              <a:rPr lang="ko-KR" altLang="en-US" sz="1500">
                <a:latin typeface="Franklin Gothic Medium"/>
                <a:ea typeface="나눔고딕"/>
              </a:rPr>
              <a:t> </a:t>
            </a:r>
            <a:r>
              <a:rPr lang="en-US" altLang="ko-KR" sz="1500">
                <a:latin typeface="Franklin Gothic Medium"/>
                <a:ea typeface="나눔고딕"/>
              </a:rPr>
              <a:t>IOU</a:t>
            </a: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1640365" y="6150222"/>
            <a:ext cx="6096000" cy="3162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>
                <a:latin typeface="Franklin Gothic Medium"/>
                <a:ea typeface="나눔고딕"/>
              </a:rPr>
              <a:t>- </a:t>
            </a:r>
            <a:r>
              <a:rPr lang="ko-KR" altLang="en-US" sz="1500">
                <a:latin typeface="Franklin Gothic Medium"/>
                <a:ea typeface="나눔고딕"/>
              </a:rPr>
              <a:t>어떤 물체의 </a:t>
            </a:r>
            <a:r>
              <a:rPr lang="en-US" altLang="ko-KR" sz="1500">
                <a:latin typeface="Franklin Gothic Medium"/>
                <a:ea typeface="나눔고딕"/>
              </a:rPr>
              <a:t>Class</a:t>
            </a:r>
            <a:r>
              <a:rPr lang="ko-KR" altLang="en-US" sz="1500">
                <a:latin typeface="Franklin Gothic Medium"/>
                <a:ea typeface="나눔고딕"/>
              </a:rPr>
              <a:t>일 확률 </a:t>
            </a:r>
            <a:r>
              <a:rPr lang="en-US" altLang="ko-KR" sz="1500">
                <a:latin typeface="Franklin Gothic Medium"/>
                <a:ea typeface="나눔고딕"/>
              </a:rPr>
              <a:t>*</a:t>
            </a:r>
            <a:r>
              <a:rPr lang="ko-KR" altLang="en-US" sz="1500">
                <a:latin typeface="Franklin Gothic Medium"/>
                <a:ea typeface="나눔고딕"/>
              </a:rPr>
              <a:t> </a:t>
            </a:r>
            <a:r>
              <a:rPr lang="en-US" altLang="ko-KR" sz="1500">
                <a:latin typeface="Franklin Gothic Medium"/>
                <a:ea typeface="나눔고딕"/>
              </a:rPr>
              <a:t>IOU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3" name="TextBox 9"/>
          <p:cNvSpPr txBox="1"/>
          <p:nvPr/>
        </p:nvSpPr>
        <p:spPr>
          <a:xfrm>
            <a:off x="5011743" y="2311649"/>
            <a:ext cx="6267146" cy="257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1.</a:t>
            </a:r>
            <a:r>
              <a:rPr lang="ko-KR" altLang="en-US" sz="1700" b="1">
                <a:latin typeface="Franklin Gothic Medium"/>
                <a:ea typeface="나눔고딕"/>
              </a:rPr>
              <a:t> 특정 </a:t>
            </a:r>
            <a:r>
              <a:rPr lang="en-US" altLang="ko-KR" sz="1700" b="1">
                <a:latin typeface="Franklin Gothic Medium"/>
                <a:ea typeface="나눔고딕"/>
              </a:rPr>
              <a:t>Confidence Score</a:t>
            </a:r>
            <a:r>
              <a:rPr lang="ko-KR" altLang="en-US" sz="1700" b="1">
                <a:latin typeface="Franklin Gothic Medium"/>
                <a:ea typeface="나눔고딕"/>
              </a:rPr>
              <a:t>이하의</a:t>
            </a:r>
            <a:r>
              <a:rPr lang="en-US" altLang="ko-KR" sz="1700" b="1">
                <a:latin typeface="Franklin Gothic Medium"/>
                <a:ea typeface="나눔고딕"/>
              </a:rPr>
              <a:t> Bounding Box</a:t>
            </a:r>
            <a:r>
              <a:rPr lang="ko-KR" altLang="en-US" sz="1700" b="1">
                <a:latin typeface="Franklin Gothic Medium"/>
                <a:ea typeface="나눔고딕"/>
              </a:rPr>
              <a:t> 제거</a:t>
            </a:r>
            <a:endParaRPr lang="ko-KR" altLang="en-US" sz="17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2.</a:t>
            </a:r>
            <a:r>
              <a:rPr lang="ko-KR" altLang="en-US" sz="1700" b="1">
                <a:latin typeface="Franklin Gothic Medium"/>
                <a:ea typeface="나눔고딕"/>
              </a:rPr>
              <a:t> 남은 </a:t>
            </a:r>
            <a:r>
              <a:rPr lang="en-US" altLang="ko-KR" sz="1700" b="1">
                <a:latin typeface="Franklin Gothic Medium"/>
                <a:ea typeface="나눔고딕"/>
              </a:rPr>
              <a:t>Bounding Box</a:t>
            </a:r>
            <a:r>
              <a:rPr lang="ko-KR" altLang="en-US" sz="1700" b="1">
                <a:latin typeface="Franklin Gothic Medium"/>
                <a:ea typeface="나눔고딕"/>
              </a:rPr>
              <a:t>들을 </a:t>
            </a:r>
            <a:r>
              <a:rPr lang="en-US" altLang="ko-KR" sz="1700" b="1">
                <a:latin typeface="Franklin Gothic Medium"/>
                <a:ea typeface="나눔고딕"/>
              </a:rPr>
              <a:t>Confideence Score</a:t>
            </a:r>
            <a:r>
              <a:rPr lang="ko-KR" altLang="en-US" sz="1700" b="1">
                <a:latin typeface="Franklin Gothic Medium"/>
                <a:ea typeface="나눔고딕"/>
              </a:rPr>
              <a:t>기준으로 내림차순</a:t>
            </a:r>
            <a:endParaRPr lang="ko-KR" altLang="en-US" sz="1700" b="1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700" b="0" i="0" u="none" strike="noStrike" mc:Ignorable="hp" hp:hslEmbossed="0">
                <a:latin typeface="Franklin Gothic Medium"/>
              </a:rPr>
              <a:t>[0.9, 0.8 ,0.7 ,0.65 ,0.6 ,0.6]</a:t>
            </a:r>
            <a:endParaRPr lang="ko-KR" altLang="en-US" sz="17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en-US" altLang="ko-KR" sz="1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3.</a:t>
            </a:r>
            <a:r>
              <a:rPr lang="ko-KR" altLang="en-US" sz="1700" b="1">
                <a:latin typeface="Franklin Gothic Medium"/>
                <a:ea typeface="나눔고딕"/>
              </a:rPr>
              <a:t> 맨 앞 박스부터 기준으로</a:t>
            </a:r>
            <a:r>
              <a:rPr lang="en-US" altLang="ko-KR" sz="1700" b="1">
                <a:latin typeface="Franklin Gothic Medium"/>
                <a:ea typeface="나눔고딕"/>
              </a:rPr>
              <a:t>,</a:t>
            </a:r>
            <a:r>
              <a:rPr lang="ko-KR" altLang="en-US" sz="1700" b="1">
                <a:latin typeface="Franklin Gothic Medium"/>
                <a:ea typeface="나눔고딕"/>
              </a:rPr>
              <a:t> 이 박스와 </a:t>
            </a:r>
            <a:r>
              <a:rPr lang="en-US" altLang="ko-KR" sz="1700" b="1">
                <a:latin typeface="Franklin Gothic Medium"/>
                <a:ea typeface="나눔고딕"/>
              </a:rPr>
              <a:t>IOU</a:t>
            </a:r>
            <a:r>
              <a:rPr lang="ko-KR" altLang="en-US" sz="1700" b="1">
                <a:latin typeface="Franklin Gothic Medium"/>
                <a:ea typeface="나눔고딕"/>
              </a:rPr>
              <a:t>가 특정 </a:t>
            </a:r>
            <a:r>
              <a:rPr lang="en-US" altLang="ko-KR" sz="1700" b="1">
                <a:latin typeface="Franklin Gothic Medium"/>
                <a:ea typeface="나눔고딕"/>
              </a:rPr>
              <a:t>Threshold</a:t>
            </a:r>
            <a:r>
              <a:rPr lang="ko-KR" altLang="en-US" sz="1700" b="1">
                <a:latin typeface="Franklin Gothic Medium"/>
                <a:ea typeface="나눔고딕"/>
              </a:rPr>
              <a:t> 이상인 박스들은 제거</a:t>
            </a:r>
            <a:endParaRPr lang="ko-KR" altLang="en-US" sz="1700" b="1">
              <a:latin typeface="Franklin Gothic Medium"/>
              <a:ea typeface="나눔고딕"/>
            </a:endParaRPr>
          </a:p>
          <a:p>
            <a:pPr lvl="0">
              <a:defRPr/>
            </a:pPr>
            <a:endParaRPr lang="ko-KR" altLang="en-US" sz="1700" b="1">
              <a:latin typeface="Franklin Gothic Medium"/>
              <a:ea typeface="나눔고딕"/>
            </a:endParaRPr>
          </a:p>
          <a:p>
            <a:pPr lvl="0">
              <a:defRPr/>
            </a:pPr>
            <a:r>
              <a:rPr lang="ko-KR" altLang="en-US" sz="1700" b="1">
                <a:latin typeface="Franklin Gothic Medium"/>
                <a:ea typeface="나눔고딕"/>
              </a:rPr>
              <a:t>그 후 </a:t>
            </a:r>
            <a:r>
              <a:rPr lang="en-US" altLang="ko-KR" sz="1700" b="1">
                <a:latin typeface="Franklin Gothic Medium"/>
                <a:ea typeface="나눔고딕"/>
              </a:rPr>
              <a:t>2,</a:t>
            </a:r>
            <a:r>
              <a:rPr lang="ko-KR" altLang="en-US" sz="1700" b="1">
                <a:latin typeface="Franklin Gothic Medium"/>
                <a:ea typeface="나눔고딕"/>
              </a:rPr>
              <a:t> </a:t>
            </a:r>
            <a:r>
              <a:rPr lang="en-US" altLang="ko-KR" sz="1700" b="1">
                <a:latin typeface="Franklin Gothic Medium"/>
                <a:ea typeface="나눔고딕"/>
              </a:rPr>
              <a:t>3</a:t>
            </a:r>
            <a:r>
              <a:rPr lang="ko-KR" altLang="en-US" sz="1700" b="1">
                <a:latin typeface="Franklin Gothic Medium"/>
                <a:ea typeface="나눔고딕"/>
              </a:rPr>
              <a:t>과정을 반복</a:t>
            </a:r>
            <a:endParaRPr lang="ko-KR" altLang="en-US" sz="1700" b="1">
              <a:latin typeface="Franklin Gothic Medium"/>
              <a:ea typeface="나눔고딕"/>
            </a:endParaRPr>
          </a:p>
        </p:txBody>
      </p:sp>
      <p:pic>
        <p:nvPicPr>
          <p:cNvPr id="4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235621" y="2083511"/>
            <a:ext cx="3631923" cy="33971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9" name=""/>
          <p:cNvSpPr txBox="1"/>
          <p:nvPr/>
        </p:nvSpPr>
        <p:spPr>
          <a:xfrm>
            <a:off x="1149898" y="501408"/>
            <a:ext cx="6096000" cy="3924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>
              <a:latin typeface="Franklin Gothic Medium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1281229" y="1614025"/>
            <a:ext cx="4526374" cy="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4. NMS(Non-Maximum Suppresion)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5326068" y="2311644"/>
            <a:ext cx="6267146" cy="3601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700" b="1" i="0" u="none" strike="noStrike" mc:Ignorable="hp" hp:hslEmbossed="0">
                <a:latin typeface="Franklin Gothic Medium"/>
                <a:ea typeface="나눔고딕"/>
              </a:rPr>
              <a:t>TP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sz="1700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실제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결과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True,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모델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의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 예측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True</a:t>
            </a:r>
            <a:endParaRPr xmlns:mc="http://schemas.openxmlformats.org/markup-compatibility/2006" xmlns:hp="http://schemas.haansoft.com/office/presentation/8.0" sz="1700" b="1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i="0" u="none" strike="noStrike" mc:Ignorable="hp" hp:hslEmbossed="0">
                <a:latin typeface="Franklin Gothic Medium"/>
                <a:ea typeface="나눔고딕"/>
              </a:rPr>
              <a:t>-&gt;</a:t>
            </a:r>
            <a:r>
              <a:rPr xmlns:mc="http://schemas.openxmlformats.org/markup-compatibility/2006" xmlns:hp="http://schemas.haansoft.com/office/presentation/8.0" lang="ko-KR" altLang="en-US" sz="1500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sz="1500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물체가 있는 위치와 </a:t>
            </a:r>
            <a:r>
              <a:rPr xmlns:mc="http://schemas.openxmlformats.org/markup-compatibility/2006" xmlns:hp="http://schemas.haansoft.com/office/presentation/8.0" lang="en-US" altLang="ko-KR" sz="1500" i="0" u="none" strike="noStrike" mc:Ignorable="hp" hp:hslEmbossed="0">
                <a:latin typeface="Franklin Gothic Medium"/>
                <a:ea typeface="나눔고딕"/>
              </a:rPr>
              <a:t>Class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를 모델이 잘 찾은 경우이다</a:t>
            </a:r>
            <a:endParaRPr xmlns:mc="http://schemas.openxmlformats.org/markup-compatibility/2006" xmlns:hp="http://schemas.haansoft.com/office/presentation/8.0" sz="1500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700" b="1" i="0" u="none" strike="noStrike" mc:Ignorable="hp" hp:hslEmbossed="0">
                <a:latin typeface="Franklin Gothic Medium"/>
                <a:ea typeface="나눔고딕"/>
              </a:rPr>
              <a:t>FP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실제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결과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False,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모델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의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 예측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True</a:t>
            </a:r>
            <a:endParaRPr xmlns:mc="http://schemas.openxmlformats.org/markup-compatibility/2006" xmlns:hp="http://schemas.haansoft.com/office/presentation/8.0" lang="en-US" altLang="ko-KR" sz="1700" b="1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i="0" u="none" strike="noStrike" mc:Ignorable="hp" hp:hslEmbossed="0">
                <a:latin typeface="Franklin Gothic Medium"/>
                <a:ea typeface="나눔고딕"/>
              </a:rPr>
              <a:t>-&gt;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 물체가 있다고 </a:t>
            </a:r>
            <a:r>
              <a:rPr xmlns:mc="http://schemas.openxmlformats.org/markup-compatibility/2006" xmlns:hp="http://schemas.haansoft.com/office/presentation/8.0" lang="ko-KR" altLang="en-US" sz="1500" i="0" u="none" strike="noStrike" mc:Ignorable="hp" hp:hslEmbossed="0">
                <a:latin typeface="Franklin Gothic Medium"/>
                <a:ea typeface="나눔고딕"/>
              </a:rPr>
              <a:t>예상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했지만</a:t>
            </a:r>
            <a:r>
              <a:rPr xmlns:mc="http://schemas.openxmlformats.org/markup-compatibility/2006" xmlns:hp="http://schemas.haansoft.com/office/presentation/8.0" lang="EN-US" sz="1500" i="0" u="none" strike="noStrike" mc:Ignorable="hp" hp:hslEmbossed="0">
                <a:latin typeface="Franklin Gothic Medium"/>
                <a:ea typeface="나눔고딕"/>
              </a:rPr>
              <a:t>, 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실제로는 물체가 없는 경우</a:t>
            </a:r>
            <a:endParaRPr xmlns:mc="http://schemas.openxmlformats.org/markup-compatibility/2006" xmlns:hp="http://schemas.haansoft.com/office/presentation/8.0" sz="1500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700" b="1" i="0" u="none" strike="noStrike" mc:Ignorable="hp" hp:hslEmbossed="0">
                <a:latin typeface="Franklin Gothic Medium"/>
                <a:ea typeface="나눔고딕"/>
              </a:rPr>
              <a:t>FN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실제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결과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True, </a:t>
            </a:r>
            <a:r>
              <a:rPr xmlns:mc="http://schemas.openxmlformats.org/markup-compatibility/2006" xmlns:hp="http://schemas.haansoft.com/office/presentation/8.0" b="1" i="0" u="none" strike="noStrike" mc:Ignorable="hp" hp:hslEmbossed="0">
                <a:latin typeface="Franklin Gothic Medium"/>
                <a:ea typeface="나눔고딕"/>
              </a:rPr>
              <a:t>모델</a:t>
            </a:r>
            <a:r>
              <a:rPr xmlns:mc="http://schemas.openxmlformats.org/markup-compatibility/2006" xmlns:hp="http://schemas.haansoft.com/office/presentation/8.0" lang="ko-KR" altLang="en-US" b="1" i="0" u="none" strike="noStrike" mc:Ignorable="hp" hp:hslEmbossed="0">
                <a:latin typeface="Franklin Gothic Medium"/>
                <a:ea typeface="나눔고딕"/>
              </a:rPr>
              <a:t>의 </a:t>
            </a:r>
            <a:r>
              <a:rPr xmlns:mc="http://schemas.openxmlformats.org/markup-compatibility/2006" xmlns:hp="http://schemas.haansoft.com/office/presentation/8.0" b="1" i="0" u="none" strike="noStrike" mc:Ignorable="hp" hp:hslEmbossed="0">
                <a:latin typeface="Franklin Gothic Medium"/>
                <a:ea typeface="나눔고딕"/>
              </a:rPr>
              <a:t> 예측</a:t>
            </a:r>
            <a:r>
              <a:rPr xmlns:mc="http://schemas.openxmlformats.org/markup-compatibility/2006" xmlns:hp="http://schemas.haansoft.com/office/presentation/8.0" lang="ko-KR" altLang="en-US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b="1" i="0" u="none" strike="noStrike" mc:Ignorable="hp" hp:hslEmbossed="0">
                <a:latin typeface="Franklin Gothic Medium"/>
                <a:ea typeface="나눔고딕"/>
              </a:rPr>
              <a:t>False</a:t>
            </a:r>
            <a:endParaRPr xmlns:mc="http://schemas.openxmlformats.org/markup-compatibility/2006" xmlns:hp="http://schemas.haansoft.com/office/presentation/8.0" lang="ko-KR" altLang="en-US" b="1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i="0" u="none" strike="noStrike" mc:Ignorable="hp" hp:hslEmbossed="0">
                <a:latin typeface="Franklin Gothic Medium"/>
                <a:ea typeface="나눔고딕"/>
              </a:rPr>
              <a:t>-&gt;</a:t>
            </a:r>
            <a:r>
              <a:rPr xmlns:mc="http://schemas.openxmlformats.org/markup-compatibility/2006" xmlns:hp="http://schemas.haansoft.com/office/presentation/8.0" lang="ko-KR" altLang="en-US" sz="1500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실제 존재하는 물체를 </a:t>
            </a:r>
            <a:r>
              <a:rPr xmlns:mc="http://schemas.openxmlformats.org/markup-compatibility/2006" xmlns:hp="http://schemas.haansoft.com/office/presentation/8.0" lang="ko-KR" altLang="en-US" sz="1500" i="0" u="none" strike="noStrike" mc:Ignorable="hp" hp:hslEmbossed="0">
                <a:latin typeface="Franklin Gothic Medium"/>
                <a:ea typeface="나눔고딕"/>
              </a:rPr>
              <a:t>탐지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하지 못한 경우</a:t>
            </a:r>
            <a:endParaRPr xmlns:mc="http://schemas.openxmlformats.org/markup-compatibility/2006" xmlns:hp="http://schemas.haansoft.com/office/presentation/8.0" sz="1500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700" b="1" i="0" u="none" strike="noStrike" mc:Ignorable="hp" hp:hslEmbossed="0">
                <a:latin typeface="Franklin Gothic Medium"/>
                <a:ea typeface="나눔고딕"/>
              </a:rPr>
              <a:t>TN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실제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결과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False, </a:t>
            </a:r>
            <a:r>
              <a:rPr xmlns:mc="http://schemas.openxmlformats.org/markup-compatibility/2006" xmlns:hp="http://schemas.haansoft.com/office/presentation/8.0" sz="1700" b="1" i="0" u="none" strike="noStrike" mc:Ignorable="hp" hp:hslEmbossed="0">
                <a:latin typeface="Franklin Gothic Medium"/>
                <a:ea typeface="나눔고딕"/>
              </a:rPr>
              <a:t>모델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의 예측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:</a:t>
            </a:r>
            <a:r>
              <a:rPr xmlns:mc="http://schemas.openxmlformats.org/markup-compatibility/2006" xmlns:hp="http://schemas.haansoft.com/office/presentation/8.0" lang="ko-KR" altLang="en-US" sz="1700" b="1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b="1" i="0" u="none" strike="noStrike" mc:Ignorable="hp" hp:hslEmbossed="0">
                <a:latin typeface="Franklin Gothic Medium"/>
                <a:ea typeface="나눔고딕"/>
              </a:rPr>
              <a:t>False</a:t>
            </a:r>
            <a:endParaRPr xmlns:mc="http://schemas.openxmlformats.org/markup-compatibility/2006" xmlns:hp="http://schemas.haansoft.com/office/presentation/8.0" lang="EN-US" sz="1700" b="1" i="0" u="none" strike="noStrike" mc:Ignorable="hp" hp:hslEmbossed="0">
              <a:latin typeface="Franklin Gothic Medium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500" i="0" u="none" strike="noStrike" mc:Ignorable="hp" hp:hslEmbossed="0">
                <a:latin typeface="Franklin Gothic Medium"/>
                <a:ea typeface="나눔고딕"/>
              </a:rPr>
              <a:t>-&gt;</a:t>
            </a:r>
            <a:r>
              <a:rPr xmlns:mc="http://schemas.openxmlformats.org/markup-compatibility/2006" xmlns:hp="http://schemas.haansoft.com/office/presentation/8.0" lang="ko-KR" altLang="en-US" sz="1500" i="0" u="none" strike="noStrike" mc:Ignorable="hp" hp:hslEmbossed="0">
                <a:latin typeface="Franklin Gothic Medium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실제로 그 자리에 물체가 없었고 모델도 그 자리에 </a:t>
            </a:r>
            <a:r>
              <a:rPr xmlns:mc="http://schemas.openxmlformats.org/markup-compatibility/2006" xmlns:hp="http://schemas.haansoft.com/office/presentation/8.0" lang="EN-US" sz="1500" i="0" u="none" strike="noStrike" mc:Ignorable="hp" hp:hslEmbossed="0">
                <a:latin typeface="Franklin Gothic Medium"/>
                <a:ea typeface="나눔고딕"/>
              </a:rPr>
              <a:t>Bounding Box</a:t>
            </a:r>
            <a:r>
              <a:rPr xmlns:mc="http://schemas.openxmlformats.org/markup-compatibility/2006" xmlns:hp="http://schemas.haansoft.com/office/presentation/8.0" sz="1500" i="0" u="none" strike="noStrike" mc:Ignorable="hp" hp:hslEmbossed="0">
                <a:latin typeface="Franklin Gothic Medium"/>
                <a:ea typeface="나눔고딕"/>
              </a:rPr>
              <a:t>를 예측하지 않은 경우이다</a:t>
            </a:r>
            <a:endParaRPr xmlns:mc="http://schemas.openxmlformats.org/markup-compatibility/2006" xmlns:hp="http://schemas.haansoft.com/office/presentation/8.0" sz="1500" i="0" u="none" strike="noStrike" mc:Ignorable="hp" hp:hslEmbossed="0"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1396186" y="1531913"/>
            <a:ext cx="7975080" cy="34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5. Precision(</a:t>
            </a:r>
            <a:r>
              <a:rPr lang="ko-KR" altLang="en-US" sz="1700" b="1">
                <a:latin typeface="Franklin Gothic Medium"/>
                <a:ea typeface="나눔고딕"/>
              </a:rPr>
              <a:t>정밀도</a:t>
            </a:r>
            <a:r>
              <a:rPr lang="en-US" altLang="ko-KR" sz="1700" b="1">
                <a:latin typeface="Franklin Gothic Medium"/>
                <a:ea typeface="나눔고딕"/>
              </a:rPr>
              <a:t>), Recall(</a:t>
            </a:r>
            <a:r>
              <a:rPr lang="ko-KR" altLang="en-US" sz="1700" b="1">
                <a:latin typeface="Franklin Gothic Medium"/>
                <a:ea typeface="나눔고딕"/>
              </a:rPr>
              <a:t>재현율</a:t>
            </a:r>
            <a:r>
              <a:rPr lang="en-US" altLang="ko-KR" sz="1700" b="1">
                <a:latin typeface="Franklin Gothic Medium"/>
                <a:ea typeface="나눔고딕"/>
              </a:rPr>
              <a:t>)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110155" y="523086"/>
            <a:ext cx="6096000" cy="3924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>
              <a:latin typeface="Franklin Gothic Medium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7491" y="2365813"/>
            <a:ext cx="3936431" cy="3433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1300936" y="1503338"/>
            <a:ext cx="7975080" cy="34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5. Precision(</a:t>
            </a:r>
            <a:r>
              <a:rPr lang="ko-KR" altLang="en-US" sz="1700" b="1">
                <a:latin typeface="Franklin Gothic Medium"/>
                <a:ea typeface="나눔고딕"/>
              </a:rPr>
              <a:t>정밀도</a:t>
            </a:r>
            <a:r>
              <a:rPr lang="en-US" altLang="ko-KR" sz="1700" b="1">
                <a:latin typeface="Franklin Gothic Medium"/>
                <a:ea typeface="나눔고딕"/>
              </a:rPr>
              <a:t>)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110155" y="523086"/>
            <a:ext cx="6096000" cy="3924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>
              <a:latin typeface="Franklin Gothic Medium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9464" y="5405106"/>
            <a:ext cx="1866900" cy="619125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9606" y="2020494"/>
            <a:ext cx="3873390" cy="2817011"/>
          </a:xfrm>
          <a:prstGeom prst="rect">
            <a:avLst/>
          </a:prstGeom>
        </p:spPr>
      </p:pic>
      <p:sp>
        <p:nvSpPr>
          <p:cNvPr id="55" name="TextBox 9"/>
          <p:cNvSpPr txBox="1"/>
          <p:nvPr/>
        </p:nvSpPr>
        <p:spPr>
          <a:xfrm>
            <a:off x="1735820" y="4997042"/>
            <a:ext cx="4360180" cy="316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맞을 것이라고 예상 한 것중 옳게 검출한 비율</a:t>
            </a:r>
            <a:endParaRPr lang="ko-KR" altLang="en-US" sz="1500">
              <a:latin typeface="Franklin Gothic Medium"/>
              <a:ea typeface="나눔고딕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18750" y="2060192"/>
            <a:ext cx="4055524" cy="2816965"/>
          </a:xfrm>
          <a:prstGeom prst="rect">
            <a:avLst/>
          </a:prstGeom>
        </p:spPr>
      </p:pic>
      <p:sp>
        <p:nvSpPr>
          <p:cNvPr id="57" name="TextBox 9"/>
          <p:cNvSpPr txBox="1"/>
          <p:nvPr/>
        </p:nvSpPr>
        <p:spPr>
          <a:xfrm>
            <a:off x="7089525" y="5023646"/>
            <a:ext cx="4214349" cy="31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>
                <a:latin typeface="Franklin Gothic Medium"/>
                <a:ea typeface="나눔고딕"/>
              </a:rPr>
              <a:t>검출해내야 하는 물체들 중 제대로 검출된 비율</a:t>
            </a:r>
            <a:endParaRPr lang="ko-KR" altLang="en-US" sz="1500">
              <a:latin typeface="Franklin Gothic Medium"/>
              <a:ea typeface="나눔고딕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73587" y="5270281"/>
            <a:ext cx="1924050" cy="685800"/>
          </a:xfrm>
          <a:prstGeom prst="rect">
            <a:avLst/>
          </a:prstGeom>
        </p:spPr>
      </p:pic>
      <p:sp>
        <p:nvSpPr>
          <p:cNvPr id="59" name=""/>
          <p:cNvSpPr txBox="1"/>
          <p:nvPr/>
        </p:nvSpPr>
        <p:spPr>
          <a:xfrm>
            <a:off x="7054848" y="1474151"/>
            <a:ext cx="3444875" cy="346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Recall(</a:t>
            </a:r>
            <a:r>
              <a:rPr lang="ko-KR" altLang="en-US" sz="1700" b="1">
                <a:latin typeface="Franklin Gothic Medium"/>
                <a:ea typeface="나눔고딕"/>
              </a:rPr>
              <a:t>재현율</a:t>
            </a:r>
            <a:r>
              <a:rPr lang="en-US" altLang="ko-KR" sz="1700" b="1">
                <a:latin typeface="Franklin Gothic Medium"/>
                <a:ea typeface="나눔고딕"/>
              </a:rPr>
              <a:t>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824686" y="1373163"/>
            <a:ext cx="3514205" cy="34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5. Precision(</a:t>
            </a:r>
            <a:r>
              <a:rPr lang="ko-KR" altLang="en-US" sz="1700" b="1">
                <a:latin typeface="Franklin Gothic Medium"/>
                <a:ea typeface="나눔고딕"/>
              </a:rPr>
              <a:t>정밀도</a:t>
            </a:r>
            <a:r>
              <a:rPr lang="en-US" altLang="ko-KR" sz="1700" b="1">
                <a:latin typeface="Franklin Gothic Medium"/>
                <a:ea typeface="나눔고딕"/>
              </a:rPr>
              <a:t>), Recall(</a:t>
            </a:r>
            <a:r>
              <a:rPr lang="ko-KR" altLang="en-US" sz="1700" b="1">
                <a:latin typeface="Franklin Gothic Medium"/>
                <a:ea typeface="나눔고딕"/>
              </a:rPr>
              <a:t>재현율</a:t>
            </a:r>
            <a:r>
              <a:rPr lang="en-US" altLang="ko-KR" sz="1700" b="1">
                <a:latin typeface="Franklin Gothic Medium"/>
                <a:ea typeface="나눔고딕"/>
              </a:rPr>
              <a:t>)</a:t>
            </a:r>
            <a:endParaRPr lang="en-US" altLang="ko-KR" sz="1700" b="1">
              <a:latin typeface="Franklin Gothic Medium"/>
              <a:ea typeface="나눔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110155" y="523086"/>
            <a:ext cx="6096000" cy="3924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>
              <a:latin typeface="Franklin Gothic Medium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9624" y="2855749"/>
            <a:ext cx="2911475" cy="2634155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588" y="2805497"/>
            <a:ext cx="3541636" cy="279315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45268" y="2866258"/>
            <a:ext cx="3553700" cy="2705101"/>
          </a:xfrm>
          <a:prstGeom prst="rect">
            <a:avLst/>
          </a:prstGeom>
        </p:spPr>
      </p:pic>
      <p:sp>
        <p:nvSpPr>
          <p:cNvPr id="63" name=""/>
          <p:cNvSpPr txBox="1"/>
          <p:nvPr/>
        </p:nvSpPr>
        <p:spPr>
          <a:xfrm>
            <a:off x="4318000" y="1334136"/>
            <a:ext cx="7350125" cy="772161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1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5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개의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Object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가 검출되어야 하는 이미지에서 </a:t>
            </a:r>
            <a:r>
              <a:rPr xmlns:mc="http://schemas.openxmlformats.org/markup-compatibility/2006" xmlns:hp="http://schemas.haansoft.com/office/presentation/8.0" lang="ko-KR" alt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아래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와 같이</a:t>
            </a:r>
            <a:endParaRPr xmlns:mc="http://schemas.openxmlformats.org/markup-compatibility/2006" xmlns:hp="http://schemas.haansoft.com/office/presentation/8.0" sz="1400" b="0" i="0" u="none" strike="noStrike" mc:Ignorable="hp" hp:hslEmbossed="0">
              <a:solidFill>
                <a:srgbClr val="000000"/>
              </a:solidFill>
              <a:latin typeface="Franklin Gothic Medium"/>
              <a:ea typeface="함초롬돋움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모델이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10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개의 객체만 검출했고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, 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그 때의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Confidence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와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TP/FP 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여부가 있다고</a:t>
            </a:r>
            <a:r>
              <a:rPr xmlns:mc="http://schemas.openxmlformats.org/markup-compatibility/2006" xmlns:hp="http://schemas.haansoft.com/office/presentation/8.0" lang="ko-KR" alt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가정</a:t>
            </a:r>
            <a:endParaRPr xmlns:mc="http://schemas.openxmlformats.org/markup-compatibility/2006" xmlns:hp="http://schemas.haansoft.com/office/presentation/8.0" lang="ko-KR" altLang="en-US" sz="1400" b="0" i="0" u="none" strike="noStrike" mc:Ignorable="hp" hp:hslEmbossed="0">
              <a:solidFill>
                <a:srgbClr val="000000"/>
              </a:solidFill>
              <a:latin typeface="Franklin Gothic Medium"/>
              <a:ea typeface="함초롬돋움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5159374" y="5690235"/>
            <a:ext cx="2413001" cy="43243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Confidence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의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threshold</a:t>
            </a:r>
            <a:r>
              <a:rPr xmlns:mc="http://schemas.openxmlformats.org/markup-compatibility/2006" xmlns:hp="http://schemas.haansoft.com/office/presentation/8.0" lang="ko-KR" alt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=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0</a:t>
            </a:r>
            <a:endParaRPr xmlns:mc="http://schemas.openxmlformats.org/markup-compatibility/2006" xmlns:hp="http://schemas.haansoft.com/office/presentation/8.0" lang="EN-US" sz="1400" b="0" i="0" u="none" strike="noStrike" mc:Ignorable="hp" hp:hslEmbossed="0">
              <a:solidFill>
                <a:srgbClr val="000000"/>
              </a:solidFill>
              <a:latin typeface="Franklin Gothic Medium"/>
              <a:ea typeface="함초롬돋움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8899524" y="5668011"/>
            <a:ext cx="2905125" cy="426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Confidence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의 </a:t>
            </a:r>
            <a:r>
              <a:rPr xmlns:mc="http://schemas.openxmlformats.org/markup-compatibility/2006" xmlns:hp="http://schemas.haansoft.com/office/presentation/8.0" 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threshold</a:t>
            </a:r>
            <a:r>
              <a:rPr xmlns:mc="http://schemas.openxmlformats.org/markup-compatibility/2006" xmlns:hp="http://schemas.haansoft.com/office/presentation/8.0" lang="ko-KR" altLang="en-US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=</a:t>
            </a:r>
            <a:r>
              <a:rPr xmlns:mc="http://schemas.openxmlformats.org/markup-compatibility/2006" xmlns:hp="http://schemas.haansoft.com/office/presentation/8.0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400" b="0" i="0" u="none" strike="noStrike" mc:Ignorable="hp" hp:hslEmbossed="0">
                <a:solidFill>
                  <a:srgbClr val="000000"/>
                </a:solidFill>
                <a:latin typeface="Franklin Gothic Medium"/>
                <a:ea typeface="함초롬돋움"/>
              </a:rPr>
              <a:t>95%</a:t>
            </a:r>
            <a:endParaRPr xmlns:mc="http://schemas.openxmlformats.org/markup-compatibility/2006" xmlns:hp="http://schemas.haansoft.com/office/presentation/8.0" lang="en-US" altLang="ko-KR" sz="1400" b="0" i="0" u="none" strike="noStrike" mc:Ignorable="hp" hp:hslEmbossed="0">
              <a:solidFill>
                <a:srgbClr val="000000"/>
              </a:solidFill>
              <a:latin typeface="Franklin Gothic Medium"/>
              <a:ea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370928" y="411655"/>
            <a:ext cx="11821071" cy="6446345"/>
            <a:chOff x="863600" y="444500"/>
            <a:chExt cx="11328400" cy="6413500"/>
          </a:xfrm>
          <a:effectLst>
            <a:outerShdw blurRad="457200" dist="889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" name="한쪽 모서리가 둥근 사각형 4"/>
            <p:cNvSpPr/>
            <p:nvPr/>
          </p:nvSpPr>
          <p:spPr>
            <a:xfrm flipH="1">
              <a:off x="863600" y="444500"/>
              <a:ext cx="11328400" cy="622300"/>
            </a:xfrm>
            <a:prstGeom prst="round1Rect">
              <a:avLst>
                <a:gd name="adj" fmla="val 35034"/>
              </a:avLst>
            </a:prstGeom>
            <a:solidFill>
              <a:srgbClr val="1d3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 flipH="1">
              <a:off x="863600" y="1066800"/>
              <a:ext cx="11328400" cy="579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Franklin Gothic Medium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51990" y="523238"/>
            <a:ext cx="3666836" cy="389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2000" b="1">
              <a:solidFill>
                <a:schemeClr val="lt1"/>
              </a:solidFill>
              <a:latin typeface="Franklin Gothic Medium"/>
              <a:ea typeface="나눔고딕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1234261" y="1531913"/>
            <a:ext cx="7975080" cy="34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>
                <a:latin typeface="Franklin Gothic Medium"/>
                <a:ea typeface="나눔고딕"/>
              </a:rPr>
              <a:t>6. </a:t>
            </a:r>
            <a:r>
              <a:rPr lang="en-US" altLang="ko-KR" sz="1500" b="1">
                <a:latin typeface="Franklin Gothic Medium"/>
                <a:ea typeface="나눔고딕"/>
              </a:rPr>
              <a:t> AP</a:t>
            </a:r>
            <a:r>
              <a:rPr lang="en-US" altLang="ko-KR" sz="1500">
                <a:latin typeface="Franklin Gothic Medium"/>
                <a:ea typeface="나눔고딕"/>
              </a:rPr>
              <a:t>(Average Precision)</a:t>
            </a:r>
            <a:r>
              <a:rPr lang="en-US" altLang="ko-KR" sz="1500" b="1">
                <a:latin typeface="Franklin Gothic Medium"/>
                <a:ea typeface="나눔고딕"/>
              </a:rPr>
              <a:t>, mAP</a:t>
            </a:r>
            <a:r>
              <a:rPr lang="en-US" altLang="ko-KR" sz="1500">
                <a:latin typeface="Franklin Gothic Medium"/>
                <a:ea typeface="나눔고딕"/>
              </a:rPr>
              <a:t>(mean Average Precision)</a:t>
            </a:r>
            <a:endParaRPr lang="ko-KR" altLang="en-US" sz="1500" b="1">
              <a:latin typeface="Franklin Gothic Medium"/>
              <a:ea typeface="나눔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110155" y="523086"/>
            <a:ext cx="6096000" cy="3924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>
                <a:solidFill>
                  <a:schemeClr val="lt1"/>
                </a:solidFill>
                <a:latin typeface="Franklin Gothic Medium"/>
                <a:ea typeface="나눔고딕"/>
              </a:rPr>
              <a:t>Object Detection </a:t>
            </a:r>
            <a:r>
              <a:rPr lang="ko-KR" altLang="en-US" sz="2000" b="1">
                <a:solidFill>
                  <a:schemeClr val="lt1"/>
                </a:solidFill>
                <a:latin typeface="Franklin Gothic Medium"/>
                <a:ea typeface="나눔고딕"/>
              </a:rPr>
              <a:t>관련 용어</a:t>
            </a:r>
            <a:endParaRPr lang="ko-KR" altLang="en-US">
              <a:latin typeface="Franklin Gothic Medium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0953" y="2964904"/>
            <a:ext cx="5470314" cy="306902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73170" y="2908573"/>
            <a:ext cx="3924069" cy="3249996"/>
          </a:xfrm>
          <a:prstGeom prst="rect">
            <a:avLst/>
          </a:prstGeom>
        </p:spPr>
      </p:pic>
      <p:sp>
        <p:nvSpPr>
          <p:cNvPr id="65" name="TextBox 9"/>
          <p:cNvSpPr txBox="1"/>
          <p:nvPr/>
        </p:nvSpPr>
        <p:spPr>
          <a:xfrm>
            <a:off x="1344947" y="2095200"/>
            <a:ext cx="7975080" cy="29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AP : Recall</a:t>
            </a:r>
            <a:r>
              <a:rPr lang="ko-KR" altLang="en-US" sz="1400" b="1">
                <a:latin typeface="Franklin Gothic Medium"/>
                <a:ea typeface="나눔고딕"/>
              </a:rPr>
              <a:t>을 </a:t>
            </a:r>
            <a:r>
              <a:rPr lang="en-US" altLang="ko-KR" sz="1400" b="1">
                <a:latin typeface="Franklin Gothic Medium"/>
                <a:ea typeface="나눔고딕"/>
              </a:rPr>
              <a:t>0</a:t>
            </a:r>
            <a:r>
              <a:rPr lang="ko-KR" altLang="en-US" sz="1400" b="1">
                <a:latin typeface="Franklin Gothic Medium"/>
                <a:ea typeface="나눔고딕"/>
              </a:rPr>
              <a:t>부터 </a:t>
            </a:r>
            <a:r>
              <a:rPr lang="en-US" altLang="ko-KR" sz="1400" b="1">
                <a:latin typeface="Franklin Gothic Medium"/>
                <a:ea typeface="나눔고딕"/>
              </a:rPr>
              <a:t>1</a:t>
            </a:r>
            <a:r>
              <a:rPr lang="ko-KR" altLang="en-US" sz="1400" b="1">
                <a:latin typeface="Franklin Gothic Medium"/>
                <a:ea typeface="나눔고딕"/>
              </a:rPr>
              <a:t>까지 </a:t>
            </a:r>
            <a:r>
              <a:rPr lang="en-US" altLang="ko-KR" sz="1400" b="1">
                <a:latin typeface="Franklin Gothic Medium"/>
                <a:ea typeface="나눔고딕"/>
              </a:rPr>
              <a:t>0.1</a:t>
            </a:r>
            <a:r>
              <a:rPr lang="ko-KR" altLang="en-US" sz="1400" b="1">
                <a:latin typeface="Franklin Gothic Medium"/>
                <a:ea typeface="나눔고딕"/>
              </a:rPr>
              <a:t>씩 바꿔가면서 그 때의 </a:t>
            </a:r>
            <a:r>
              <a:rPr lang="en-US" altLang="ko-KR" sz="1400" b="1">
                <a:latin typeface="Franklin Gothic Medium"/>
                <a:ea typeface="나눔고딕"/>
              </a:rPr>
              <a:t>Precision</a:t>
            </a:r>
            <a:r>
              <a:rPr lang="ko-KR" altLang="en-US" sz="1400" b="1">
                <a:latin typeface="Franklin Gothic Medium"/>
                <a:ea typeface="나눔고딕"/>
              </a:rPr>
              <a:t>을 계산하고 평균낸 값</a:t>
            </a:r>
            <a:endParaRPr lang="ko-KR" altLang="en-US" sz="1400" b="1">
              <a:latin typeface="Franklin Gothic Medium"/>
              <a:ea typeface="나눔고딕"/>
            </a:endParaRPr>
          </a:p>
        </p:txBody>
      </p:sp>
      <p:sp>
        <p:nvSpPr>
          <p:cNvPr id="66" name="TextBox 9"/>
          <p:cNvSpPr txBox="1"/>
          <p:nvPr/>
        </p:nvSpPr>
        <p:spPr>
          <a:xfrm>
            <a:off x="1349545" y="2472258"/>
            <a:ext cx="7975080" cy="297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latin typeface="Franklin Gothic Medium"/>
                <a:ea typeface="나눔고딕"/>
              </a:rPr>
              <a:t>mAP : </a:t>
            </a:r>
            <a:r>
              <a:rPr lang="ko-KR" altLang="en-US" sz="1400" b="1">
                <a:latin typeface="Franklin Gothic Medium"/>
                <a:ea typeface="나눔고딕"/>
              </a:rPr>
              <a:t>각 </a:t>
            </a:r>
            <a:r>
              <a:rPr lang="en-US" altLang="ko-KR" sz="1400" b="1">
                <a:latin typeface="Franklin Gothic Medium"/>
                <a:ea typeface="나눔고딕"/>
              </a:rPr>
              <a:t>Class</a:t>
            </a:r>
            <a:r>
              <a:rPr lang="ko-KR" altLang="en-US" sz="1400" b="1">
                <a:latin typeface="Franklin Gothic Medium"/>
                <a:ea typeface="나눔고딕"/>
              </a:rPr>
              <a:t>마다 </a:t>
            </a:r>
            <a:r>
              <a:rPr lang="en-US" altLang="ko-KR" sz="1400" b="1">
                <a:latin typeface="Franklin Gothic Medium"/>
                <a:ea typeface="나눔고딕"/>
              </a:rPr>
              <a:t>AP</a:t>
            </a:r>
            <a:r>
              <a:rPr lang="ko-KR" altLang="en-US" sz="1400" b="1">
                <a:latin typeface="Franklin Gothic Medium"/>
                <a:ea typeface="나눔고딕"/>
              </a:rPr>
              <a:t>를 계산하고 그들을 평균낸 값</a:t>
            </a:r>
            <a:endParaRPr lang="ko-KR" altLang="en-US" sz="1400" b="1">
              <a:latin typeface="Franklin Gothic Medium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1328</ep:Words>
  <ep:PresentationFormat>와이드스크린</ep:PresentationFormat>
  <ep:Paragraphs>208</ep:Paragraphs>
  <ep:Slides>32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2020-04-10T03:04:49.000</dcterms:created>
  <dc:creator>조현석</dc:creator>
  <cp:lastModifiedBy>kdh12</cp:lastModifiedBy>
  <dcterms:modified xsi:type="dcterms:W3CDTF">2023-04-13T06:03:56.128</dcterms:modified>
  <cp:revision>411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